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868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80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8528" y="1058671"/>
            <a:ext cx="10354943" cy="9759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74827" y="2324608"/>
            <a:ext cx="3784600" cy="3914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427438" y="1377696"/>
            <a:ext cx="5073650" cy="47936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14673" y="410463"/>
            <a:ext cx="5562653" cy="7219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22349" y="2038095"/>
            <a:ext cx="9547301" cy="1521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rccqi.org/impl" TargetMode="External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1999" y="0"/>
                </a:lnTo>
                <a:lnTo>
                  <a:pt x="12191999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74139" y="717167"/>
            <a:ext cx="3666490" cy="1235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700"/>
              </a:lnSpc>
            </a:pPr>
            <a:r>
              <a:rPr sz="4300" b="0" i="1" spc="20" dirty="0">
                <a:latin typeface="Calibri Light"/>
                <a:cs typeface="Calibri Light"/>
              </a:rPr>
              <a:t>Welcome </a:t>
            </a:r>
            <a:r>
              <a:rPr sz="4300" b="0" i="1" spc="10" dirty="0">
                <a:latin typeface="Calibri Light"/>
                <a:cs typeface="Calibri Light"/>
              </a:rPr>
              <a:t>to </a:t>
            </a:r>
            <a:r>
              <a:rPr sz="4300" b="0" i="1" spc="45" dirty="0">
                <a:latin typeface="Calibri Light"/>
                <a:cs typeface="Calibri Light"/>
              </a:rPr>
              <a:t>the  </a:t>
            </a:r>
            <a:r>
              <a:rPr sz="4300" b="0" i="1" spc="40" dirty="0">
                <a:latin typeface="Calibri Light"/>
                <a:cs typeface="Calibri Light"/>
              </a:rPr>
              <a:t>LARC </a:t>
            </a:r>
            <a:r>
              <a:rPr sz="4300" b="0" i="1" spc="45" dirty="0">
                <a:latin typeface="Calibri Light"/>
                <a:cs typeface="Calibri Light"/>
              </a:rPr>
              <a:t>LS</a:t>
            </a:r>
            <a:r>
              <a:rPr sz="4300" b="0" i="1" spc="-60" dirty="0">
                <a:latin typeface="Calibri Light"/>
                <a:cs typeface="Calibri Light"/>
              </a:rPr>
              <a:t> </a:t>
            </a:r>
            <a:r>
              <a:rPr sz="4300" b="0" i="1" spc="45" dirty="0">
                <a:latin typeface="Calibri Light"/>
                <a:cs typeface="Calibri Light"/>
              </a:rPr>
              <a:t>#3</a:t>
            </a:r>
            <a:endParaRPr sz="430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2026339"/>
            <a:ext cx="6096000" cy="0"/>
          </a:xfrm>
          <a:custGeom>
            <a:avLst/>
            <a:gdLst/>
            <a:ahLst/>
            <a:cxnLst/>
            <a:rect l="l" t="t" r="r" b="b"/>
            <a:pathLst>
              <a:path w="6096000">
                <a:moveTo>
                  <a:pt x="6095999" y="0"/>
                </a:moveTo>
                <a:lnTo>
                  <a:pt x="0" y="1"/>
                </a:lnTo>
              </a:path>
            </a:pathLst>
          </a:custGeom>
          <a:ln w="1270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74138" y="2322576"/>
            <a:ext cx="5405755" cy="4311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27990">
              <a:lnSpc>
                <a:spcPts val="3000"/>
              </a:lnSpc>
              <a:buAutoNum type="arabicParenR"/>
              <a:tabLst>
                <a:tab pos="382905" algn="l"/>
              </a:tabLst>
            </a:pP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Please sign-in in the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“Chat </a:t>
            </a:r>
            <a:r>
              <a:rPr sz="2800" spc="-55" dirty="0">
                <a:solidFill>
                  <a:srgbClr val="FFFFFF"/>
                </a:solidFill>
                <a:latin typeface="Calibri"/>
                <a:cs typeface="Calibri"/>
              </a:rPr>
              <a:t>Box”, 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include:</a:t>
            </a:r>
            <a:endParaRPr sz="28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698500" algn="l"/>
              </a:tabLst>
            </a:pPr>
            <a:r>
              <a:rPr sz="2800" spc="-55" dirty="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sz="28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Name</a:t>
            </a:r>
            <a:endParaRPr sz="28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698500" algn="l"/>
              </a:tabLst>
            </a:pP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Organization</a:t>
            </a:r>
            <a:endParaRPr sz="28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698500" algn="l"/>
              </a:tabLst>
            </a:pP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Site/s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where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you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work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2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coach</a:t>
            </a:r>
            <a:endParaRPr sz="28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145"/>
              </a:spcBef>
              <a:buFont typeface="Arial"/>
              <a:buChar char="•"/>
              <a:tabLst>
                <a:tab pos="698500" algn="l"/>
              </a:tabLst>
            </a:pP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All names of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persons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at your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site</a:t>
            </a:r>
            <a:endParaRPr sz="28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Clr>
                <a:srgbClr val="FFFFFF"/>
              </a:buClr>
              <a:buFont typeface="Arial"/>
              <a:buChar char="•"/>
            </a:pPr>
            <a:endParaRPr sz="4000">
              <a:latin typeface="Times New Roman"/>
              <a:cs typeface="Times New Roman"/>
            </a:endParaRPr>
          </a:p>
          <a:p>
            <a:pPr marL="12700" marR="141605" algn="just">
              <a:lnSpc>
                <a:spcPts val="3000"/>
              </a:lnSpc>
              <a:buAutoNum type="arabicParenR"/>
              <a:tabLst>
                <a:tab pos="382905" algn="l"/>
              </a:tabLst>
            </a:pP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Please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rename yourself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with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your 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site location code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and actual name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/ 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facility</a:t>
            </a:r>
            <a:r>
              <a:rPr sz="28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name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046976" y="368808"/>
            <a:ext cx="2785872" cy="2785872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31602" y="182858"/>
            <a:ext cx="3996690" cy="3177540"/>
          </a:xfrm>
          <a:custGeom>
            <a:avLst/>
            <a:gdLst/>
            <a:ahLst/>
            <a:cxnLst/>
            <a:rect l="l" t="t" r="r" b="b"/>
            <a:pathLst>
              <a:path w="3996690" h="3177540">
                <a:moveTo>
                  <a:pt x="0" y="0"/>
                </a:moveTo>
                <a:lnTo>
                  <a:pt x="3996261" y="0"/>
                </a:lnTo>
                <a:lnTo>
                  <a:pt x="3996261" y="3177496"/>
                </a:lnTo>
                <a:lnTo>
                  <a:pt x="0" y="317749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38660" y="3866508"/>
            <a:ext cx="3588640" cy="2512047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25070" y="3543212"/>
            <a:ext cx="3996690" cy="3177540"/>
          </a:xfrm>
          <a:custGeom>
            <a:avLst/>
            <a:gdLst/>
            <a:ahLst/>
            <a:cxnLst/>
            <a:rect l="l" t="t" r="r" b="b"/>
            <a:pathLst>
              <a:path w="3996690" h="3177540">
                <a:moveTo>
                  <a:pt x="0" y="0"/>
                </a:moveTo>
                <a:lnTo>
                  <a:pt x="3996261" y="0"/>
                </a:lnTo>
                <a:lnTo>
                  <a:pt x="3996261" y="3177496"/>
                </a:lnTo>
                <a:lnTo>
                  <a:pt x="0" y="317749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3827" y="191007"/>
            <a:ext cx="3861435" cy="721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0" spc="-20" dirty="0">
                <a:solidFill>
                  <a:srgbClr val="000000"/>
                </a:solidFill>
                <a:latin typeface="Calibri Light"/>
                <a:cs typeface="Calibri Light"/>
              </a:rPr>
              <a:t>Project</a:t>
            </a:r>
            <a:r>
              <a:rPr b="0" spc="-6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b="0" spc="-5" dirty="0">
                <a:solidFill>
                  <a:srgbClr val="000000"/>
                </a:solidFill>
                <a:latin typeface="Calibri Light"/>
                <a:cs typeface="Calibri Light"/>
              </a:rPr>
              <a:t>Summary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328737" y="1331913"/>
          <a:ext cx="9039225" cy="41196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7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03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82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82974">
                <a:tc>
                  <a:txBody>
                    <a:bodyPr/>
                    <a:lstStyle/>
                    <a:p>
                      <a:pPr marL="90805" marR="82550" indent="-1905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What are  we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trying </a:t>
                      </a:r>
                      <a:r>
                        <a:rPr sz="20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 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ac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omp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li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sh?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788795" marR="713740" indent="-106870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How will 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we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know if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change is an  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improvement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?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49225" marR="127000" indent="-15240" algn="just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What change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will</a:t>
                      </a:r>
                      <a:r>
                        <a:rPr sz="2000" b="1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we  </a:t>
                      </a:r>
                      <a:r>
                        <a:rPr sz="20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make 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that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will result  in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</a:t>
                      </a:r>
                      <a:r>
                        <a:rPr sz="2000" b="1" spc="-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improvement?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6657">
                <a:tc>
                  <a:txBody>
                    <a:bodyPr/>
                    <a:lstStyle/>
                    <a:p>
                      <a:pPr marL="61594" marR="86360" indent="3111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000" b="1" spc="-15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2000" b="1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b="1" spc="-4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000" b="1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ch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ng 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Goal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1594" marR="152400">
                        <a:lnSpc>
                          <a:spcPct val="99400"/>
                        </a:lnSpc>
                        <a:spcBef>
                          <a:spcPts val="155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Improve</a:t>
                      </a:r>
                      <a:r>
                        <a:rPr sz="18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Viral 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Load 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Coverage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AIM</a:t>
                      </a:r>
                      <a:r>
                        <a:rPr sz="2000" b="1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Statement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61594" marR="326390">
                        <a:lnSpc>
                          <a:spcPct val="102200"/>
                        </a:lnSpc>
                        <a:spcBef>
                          <a:spcPts val="2045"/>
                        </a:spcBef>
                        <a:tabLst>
                          <a:tab pos="3670300" algn="l"/>
                        </a:tabLst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Increase proportion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Eligible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Patients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with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Viral 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Load 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Test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completed*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from</a:t>
                      </a:r>
                      <a:r>
                        <a:rPr sz="1800" u="heavy" spc="-1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to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61594">
                        <a:lnSpc>
                          <a:spcPct val="100000"/>
                        </a:lnSpc>
                        <a:spcBef>
                          <a:spcPts val="20"/>
                        </a:spcBef>
                        <a:tabLst>
                          <a:tab pos="1204595" algn="l"/>
                        </a:tabLst>
                      </a:pPr>
                      <a:r>
                        <a:rPr sz="2700" u="heavy" baseline="-6172" dirty="0">
                          <a:latin typeface="Times New Roman"/>
                          <a:cs typeface="Times New Roman"/>
                        </a:rPr>
                        <a:t> 	</a:t>
                      </a:r>
                      <a:r>
                        <a:rPr sz="2700" spc="-60" baseline="-6172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by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15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November</a:t>
                      </a:r>
                      <a:r>
                        <a:rPr sz="18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2020.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23659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* -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Results</a:t>
                      </a:r>
                      <a:r>
                        <a:rPr sz="14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Recorded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1594">
                        <a:lnSpc>
                          <a:spcPts val="2135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= </a:t>
                      </a:r>
                      <a:r>
                        <a:rPr sz="1800" u="sng" dirty="0">
                          <a:latin typeface="Calibri"/>
                          <a:cs typeface="Calibri"/>
                        </a:rPr>
                        <a:t># of </a:t>
                      </a:r>
                      <a:r>
                        <a:rPr sz="1800" u="sng" spc="-10" dirty="0">
                          <a:latin typeface="Calibri"/>
                          <a:cs typeface="Calibri"/>
                        </a:rPr>
                        <a:t>Viral </a:t>
                      </a:r>
                      <a:r>
                        <a:rPr sz="1800" u="sng" dirty="0">
                          <a:latin typeface="Calibri"/>
                          <a:cs typeface="Calibri"/>
                        </a:rPr>
                        <a:t>Load </a:t>
                      </a:r>
                      <a:r>
                        <a:rPr sz="1800" u="sng" spc="-10" dirty="0">
                          <a:latin typeface="Calibri"/>
                          <a:cs typeface="Calibri"/>
                        </a:rPr>
                        <a:t>Results recorded </a:t>
                      </a:r>
                      <a:r>
                        <a:rPr sz="1800" u="sng" spc="-5" dirty="0">
                          <a:latin typeface="Calibri"/>
                          <a:cs typeface="Calibri"/>
                        </a:rPr>
                        <a:t>in </a:t>
                      </a:r>
                      <a:r>
                        <a:rPr sz="1800" u="sng" spc="-15" dirty="0">
                          <a:latin typeface="Calibri"/>
                          <a:cs typeface="Calibri"/>
                        </a:rPr>
                        <a:t>Patient</a:t>
                      </a:r>
                      <a:r>
                        <a:rPr sz="1800" u="sng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u="sng" spc="-15" dirty="0">
                          <a:latin typeface="Calibri"/>
                          <a:cs typeface="Calibri"/>
                        </a:rPr>
                        <a:t>Record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219075">
                        <a:lnSpc>
                          <a:spcPts val="2135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# of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Patients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Eligible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for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Viral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Load</a:t>
                      </a:r>
                      <a:r>
                        <a:rPr sz="18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Test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705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Intervention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6005512" y="6434328"/>
            <a:ext cx="180975" cy="206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1" y="0"/>
                </a:lnTo>
                <a:lnTo>
                  <a:pt x="12192001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946135" y="1472183"/>
            <a:ext cx="3794760" cy="3791712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8896985" cy="6858634"/>
          </a:xfrm>
          <a:custGeom>
            <a:avLst/>
            <a:gdLst/>
            <a:ahLst/>
            <a:cxnLst/>
            <a:rect l="l" t="t" r="r" b="b"/>
            <a:pathLst>
              <a:path w="8896985" h="6858634">
                <a:moveTo>
                  <a:pt x="8896785" y="0"/>
                </a:moveTo>
                <a:lnTo>
                  <a:pt x="1472230" y="0"/>
                </a:lnTo>
                <a:lnTo>
                  <a:pt x="1472491" y="562"/>
                </a:lnTo>
                <a:lnTo>
                  <a:pt x="0" y="562"/>
                </a:lnTo>
                <a:lnTo>
                  <a:pt x="0" y="6858477"/>
                </a:lnTo>
                <a:lnTo>
                  <a:pt x="5720411" y="6858477"/>
                </a:lnTo>
                <a:lnTo>
                  <a:pt x="8896785" y="0"/>
                </a:lnTo>
                <a:close/>
              </a:path>
            </a:pathLst>
          </a:custGeom>
          <a:solidFill>
            <a:srgbClr val="262626">
              <a:alpha val="7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8096250" cy="6858634"/>
          </a:xfrm>
          <a:custGeom>
            <a:avLst/>
            <a:gdLst/>
            <a:ahLst/>
            <a:cxnLst/>
            <a:rect l="l" t="t" r="r" b="b"/>
            <a:pathLst>
              <a:path w="8096250" h="6858634">
                <a:moveTo>
                  <a:pt x="0" y="0"/>
                </a:moveTo>
                <a:lnTo>
                  <a:pt x="0" y="6857999"/>
                </a:lnTo>
                <a:lnTo>
                  <a:pt x="18197" y="6857999"/>
                </a:lnTo>
                <a:lnTo>
                  <a:pt x="18197" y="6858478"/>
                </a:lnTo>
                <a:lnTo>
                  <a:pt x="4919873" y="6858478"/>
                </a:lnTo>
                <a:lnTo>
                  <a:pt x="8096248" y="1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83411" y="1801367"/>
            <a:ext cx="4839335" cy="3105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ts val="6130"/>
              </a:lnSpc>
            </a:pPr>
            <a:r>
              <a:rPr sz="5400" b="0" spc="-15" dirty="0">
                <a:solidFill>
                  <a:srgbClr val="FFFFFF"/>
                </a:solidFill>
                <a:latin typeface="Calibri Light"/>
                <a:cs typeface="Calibri Light"/>
              </a:rPr>
              <a:t>GOAL:</a:t>
            </a:r>
            <a:endParaRPr sz="5400">
              <a:latin typeface="Calibri Light"/>
              <a:cs typeface="Calibri Light"/>
            </a:endParaRPr>
          </a:p>
          <a:p>
            <a:pPr marL="12700" marR="5080" algn="just">
              <a:lnSpc>
                <a:spcPct val="90400"/>
              </a:lnSpc>
              <a:spcBef>
                <a:spcPts val="275"/>
              </a:spcBef>
            </a:pPr>
            <a:r>
              <a:rPr sz="5400" b="0" spc="-5" dirty="0">
                <a:solidFill>
                  <a:srgbClr val="FFFFFF"/>
                </a:solidFill>
                <a:latin typeface="Calibri Light"/>
                <a:cs typeface="Calibri Light"/>
              </a:rPr>
              <a:t>Be </a:t>
            </a:r>
            <a:r>
              <a:rPr sz="5400" b="0" spc="-25" dirty="0">
                <a:solidFill>
                  <a:srgbClr val="FFFFFF"/>
                </a:solidFill>
                <a:latin typeface="Calibri Light"/>
                <a:cs typeface="Calibri Light"/>
              </a:rPr>
              <a:t>ready </a:t>
            </a:r>
            <a:r>
              <a:rPr sz="5400" b="0" spc="-30" dirty="0">
                <a:solidFill>
                  <a:srgbClr val="FFFFFF"/>
                </a:solidFill>
                <a:latin typeface="Calibri Light"/>
                <a:cs typeface="Calibri Light"/>
              </a:rPr>
              <a:t>to </a:t>
            </a:r>
            <a:r>
              <a:rPr sz="5400" b="0" spc="-5" dirty="0">
                <a:solidFill>
                  <a:srgbClr val="FFFFFF"/>
                </a:solidFill>
                <a:latin typeface="Calibri Light"/>
                <a:cs typeface="Calibri Light"/>
              </a:rPr>
              <a:t>begin  </a:t>
            </a:r>
            <a:r>
              <a:rPr sz="5400" b="0" spc="-25" dirty="0">
                <a:solidFill>
                  <a:srgbClr val="FFFFFF"/>
                </a:solidFill>
                <a:latin typeface="Calibri Light"/>
                <a:cs typeface="Calibri Light"/>
              </a:rPr>
              <a:t>testing </a:t>
            </a:r>
            <a:r>
              <a:rPr sz="5400" b="0" spc="-20" dirty="0">
                <a:solidFill>
                  <a:srgbClr val="FFFFFF"/>
                </a:solidFill>
                <a:latin typeface="Calibri Light"/>
                <a:cs typeface="Calibri Light"/>
              </a:rPr>
              <a:t>CHANGES  </a:t>
            </a:r>
            <a:r>
              <a:rPr sz="5400" b="0" spc="-5" dirty="0">
                <a:solidFill>
                  <a:srgbClr val="FFFFFF"/>
                </a:solidFill>
                <a:latin typeface="Calibri Light"/>
                <a:cs typeface="Calibri Light"/>
              </a:rPr>
              <a:t>on </a:t>
            </a:r>
            <a:r>
              <a:rPr sz="5400" b="0" spc="-15" dirty="0">
                <a:solidFill>
                  <a:srgbClr val="FFFFFF"/>
                </a:solidFill>
                <a:latin typeface="Calibri Light"/>
                <a:cs typeface="Calibri Light"/>
              </a:rPr>
              <a:t>September</a:t>
            </a:r>
            <a:r>
              <a:rPr sz="5400" b="0" spc="-7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5400" b="0" spc="-5" dirty="0">
                <a:solidFill>
                  <a:srgbClr val="FFFFFF"/>
                </a:solidFill>
                <a:latin typeface="Calibri Light"/>
                <a:cs typeface="Calibri Light"/>
              </a:rPr>
              <a:t>17</a:t>
            </a:r>
            <a:endParaRPr sz="5400">
              <a:latin typeface="Calibri Light"/>
              <a:cs typeface="Calibri Ligh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015471" y="277368"/>
            <a:ext cx="917448" cy="917447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2652776"/>
            <a:ext cx="3006090" cy="1361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5180"/>
              </a:lnSpc>
            </a:pPr>
            <a:r>
              <a:rPr sz="4800" b="0" spc="-5" dirty="0">
                <a:latin typeface="Calibri Light"/>
                <a:cs typeface="Calibri Light"/>
              </a:rPr>
              <a:t>D</a:t>
            </a:r>
            <a:r>
              <a:rPr sz="4800" b="0" dirty="0">
                <a:latin typeface="Calibri Light"/>
                <a:cs typeface="Calibri Light"/>
              </a:rPr>
              <a:t>e</a:t>
            </a:r>
            <a:r>
              <a:rPr sz="4800" b="0" spc="5" dirty="0">
                <a:latin typeface="Calibri Light"/>
                <a:cs typeface="Calibri Light"/>
              </a:rPr>
              <a:t>li</a:t>
            </a:r>
            <a:r>
              <a:rPr sz="4800" b="0" spc="-50" dirty="0">
                <a:latin typeface="Calibri Light"/>
                <a:cs typeface="Calibri Light"/>
              </a:rPr>
              <a:t>v</a:t>
            </a:r>
            <a:r>
              <a:rPr sz="4800" b="0" dirty="0">
                <a:latin typeface="Calibri Light"/>
                <a:cs typeface="Calibri Light"/>
              </a:rPr>
              <a:t>e</a:t>
            </a:r>
            <a:r>
              <a:rPr sz="4800" b="0" spc="-105" dirty="0">
                <a:latin typeface="Calibri Light"/>
                <a:cs typeface="Calibri Light"/>
              </a:rPr>
              <a:t>r</a:t>
            </a:r>
            <a:r>
              <a:rPr sz="4800" b="0" spc="5" dirty="0">
                <a:latin typeface="Calibri Light"/>
                <a:cs typeface="Calibri Light"/>
              </a:rPr>
              <a:t>abl</a:t>
            </a:r>
            <a:r>
              <a:rPr sz="4800" b="0" dirty="0">
                <a:latin typeface="Calibri Light"/>
                <a:cs typeface="Calibri Light"/>
              </a:rPr>
              <a:t>es  </a:t>
            </a:r>
            <a:r>
              <a:rPr sz="4800" b="0" spc="-40" dirty="0">
                <a:latin typeface="Calibri Light"/>
                <a:cs typeface="Calibri Light"/>
              </a:rPr>
              <a:t>for </a:t>
            </a:r>
            <a:r>
              <a:rPr sz="4800" b="0" dirty="0">
                <a:latin typeface="Calibri Light"/>
                <a:cs typeface="Calibri Light"/>
              </a:rPr>
              <a:t>LS</a:t>
            </a:r>
            <a:r>
              <a:rPr sz="4800" b="0" spc="-50" dirty="0">
                <a:latin typeface="Calibri Light"/>
                <a:cs typeface="Calibri Light"/>
              </a:rPr>
              <a:t> </a:t>
            </a:r>
            <a:r>
              <a:rPr sz="4800" b="0" spc="-5" dirty="0">
                <a:latin typeface="Calibri Light"/>
                <a:cs typeface="Calibri Light"/>
              </a:rPr>
              <a:t>#3</a:t>
            </a:r>
            <a:endParaRPr sz="48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93208" y="621063"/>
            <a:ext cx="6263640" cy="1572895"/>
          </a:xfrm>
          <a:custGeom>
            <a:avLst/>
            <a:gdLst/>
            <a:ahLst/>
            <a:cxnLst/>
            <a:rect l="l" t="t" r="r" b="b"/>
            <a:pathLst>
              <a:path w="6263640" h="1572895">
                <a:moveTo>
                  <a:pt x="6106405" y="0"/>
                </a:moveTo>
                <a:lnTo>
                  <a:pt x="157241" y="0"/>
                </a:lnTo>
                <a:lnTo>
                  <a:pt x="107541" y="8016"/>
                </a:lnTo>
                <a:lnTo>
                  <a:pt x="64376" y="30338"/>
                </a:lnTo>
                <a:lnTo>
                  <a:pt x="30338" y="64376"/>
                </a:lnTo>
                <a:lnTo>
                  <a:pt x="8016" y="107541"/>
                </a:lnTo>
                <a:lnTo>
                  <a:pt x="0" y="157241"/>
                </a:lnTo>
                <a:lnTo>
                  <a:pt x="1" y="1415149"/>
                </a:lnTo>
                <a:lnTo>
                  <a:pt x="8019" y="1464849"/>
                </a:lnTo>
                <a:lnTo>
                  <a:pt x="30345" y="1508013"/>
                </a:lnTo>
                <a:lnTo>
                  <a:pt x="64389" y="1542052"/>
                </a:lnTo>
                <a:lnTo>
                  <a:pt x="107580" y="1564374"/>
                </a:lnTo>
                <a:lnTo>
                  <a:pt x="157241" y="1572384"/>
                </a:lnTo>
                <a:lnTo>
                  <a:pt x="6106436" y="1572384"/>
                </a:lnTo>
                <a:lnTo>
                  <a:pt x="6156110" y="1564368"/>
                </a:lnTo>
                <a:lnTo>
                  <a:pt x="6199269" y="1542045"/>
                </a:lnTo>
                <a:lnTo>
                  <a:pt x="6233304" y="1508007"/>
                </a:lnTo>
                <a:lnTo>
                  <a:pt x="6255624" y="1464842"/>
                </a:lnTo>
                <a:lnTo>
                  <a:pt x="6263640" y="1415149"/>
                </a:lnTo>
                <a:lnTo>
                  <a:pt x="6263646" y="157241"/>
                </a:lnTo>
                <a:lnTo>
                  <a:pt x="6255630" y="107541"/>
                </a:lnTo>
                <a:lnTo>
                  <a:pt x="6233307" y="64376"/>
                </a:lnTo>
                <a:lnTo>
                  <a:pt x="6199269" y="30338"/>
                </a:lnTo>
                <a:lnTo>
                  <a:pt x="6156105" y="8016"/>
                </a:lnTo>
                <a:lnTo>
                  <a:pt x="6106405" y="0"/>
                </a:lnTo>
                <a:close/>
              </a:path>
            </a:pathLst>
          </a:custGeom>
          <a:solidFill>
            <a:srgbClr val="ED7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68696" y="972311"/>
            <a:ext cx="865631" cy="86868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063022" y="768167"/>
            <a:ext cx="1992630" cy="126746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70"/>
              </a:spcBef>
            </a:pP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Select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two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(2) 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CHANGES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2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test,</a:t>
            </a:r>
            <a:endParaRPr sz="2200">
              <a:latin typeface="Calibri"/>
              <a:cs typeface="Calibri"/>
            </a:endParaRPr>
          </a:p>
          <a:p>
            <a:pPr marL="12700" marR="291465">
              <a:lnSpc>
                <a:spcPts val="2400"/>
              </a:lnSpc>
              <a:spcBef>
                <a:spcPts val="95"/>
              </a:spcBef>
            </a:pP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based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on the</a:t>
            </a:r>
            <a:r>
              <a:rPr sz="22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3  inputs: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881660" y="849497"/>
            <a:ext cx="403225" cy="1019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27600"/>
              </a:lnSpc>
            </a:pPr>
            <a:r>
              <a:rPr sz="1700" spc="-2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OC 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RCA 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OFI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093208" y="2586542"/>
            <a:ext cx="6263640" cy="1572895"/>
          </a:xfrm>
          <a:custGeom>
            <a:avLst/>
            <a:gdLst/>
            <a:ahLst/>
            <a:cxnLst/>
            <a:rect l="l" t="t" r="r" b="b"/>
            <a:pathLst>
              <a:path w="6263640" h="1572895">
                <a:moveTo>
                  <a:pt x="6106405" y="0"/>
                </a:moveTo>
                <a:lnTo>
                  <a:pt x="157241" y="0"/>
                </a:lnTo>
                <a:lnTo>
                  <a:pt x="107541" y="8016"/>
                </a:lnTo>
                <a:lnTo>
                  <a:pt x="64376" y="30338"/>
                </a:lnTo>
                <a:lnTo>
                  <a:pt x="30338" y="64376"/>
                </a:lnTo>
                <a:lnTo>
                  <a:pt x="8016" y="107541"/>
                </a:lnTo>
                <a:lnTo>
                  <a:pt x="0" y="157241"/>
                </a:lnTo>
                <a:lnTo>
                  <a:pt x="1" y="1415148"/>
                </a:lnTo>
                <a:lnTo>
                  <a:pt x="8019" y="1464849"/>
                </a:lnTo>
                <a:lnTo>
                  <a:pt x="30344" y="1508013"/>
                </a:lnTo>
                <a:lnTo>
                  <a:pt x="64389" y="1542052"/>
                </a:lnTo>
                <a:lnTo>
                  <a:pt x="107580" y="1564374"/>
                </a:lnTo>
                <a:lnTo>
                  <a:pt x="157241" y="1572384"/>
                </a:lnTo>
                <a:lnTo>
                  <a:pt x="6106436" y="1572384"/>
                </a:lnTo>
                <a:lnTo>
                  <a:pt x="6156110" y="1564368"/>
                </a:lnTo>
                <a:lnTo>
                  <a:pt x="6199269" y="1542045"/>
                </a:lnTo>
                <a:lnTo>
                  <a:pt x="6233304" y="1508007"/>
                </a:lnTo>
                <a:lnTo>
                  <a:pt x="6255624" y="1464842"/>
                </a:lnTo>
                <a:lnTo>
                  <a:pt x="6263640" y="1415148"/>
                </a:lnTo>
                <a:lnTo>
                  <a:pt x="6263646" y="157241"/>
                </a:lnTo>
                <a:lnTo>
                  <a:pt x="6255630" y="107541"/>
                </a:lnTo>
                <a:lnTo>
                  <a:pt x="6233307" y="64376"/>
                </a:lnTo>
                <a:lnTo>
                  <a:pt x="6199269" y="30338"/>
                </a:lnTo>
                <a:lnTo>
                  <a:pt x="6156105" y="8016"/>
                </a:lnTo>
                <a:lnTo>
                  <a:pt x="6106405" y="0"/>
                </a:lnTo>
                <a:close/>
              </a:path>
            </a:pathLst>
          </a:custGeom>
          <a:solidFill>
            <a:srgbClr val="C481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68696" y="2938272"/>
            <a:ext cx="865631" cy="868679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063022" y="3051048"/>
            <a:ext cx="3924300" cy="636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400"/>
              </a:lnSpc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Detailed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PDSA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Worksheet for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each  CHANGE</a:t>
            </a:r>
            <a:r>
              <a:rPr sz="22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selected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093208" y="4552024"/>
            <a:ext cx="6263640" cy="1572895"/>
          </a:xfrm>
          <a:custGeom>
            <a:avLst/>
            <a:gdLst/>
            <a:ahLst/>
            <a:cxnLst/>
            <a:rect l="l" t="t" r="r" b="b"/>
            <a:pathLst>
              <a:path w="6263640" h="1572895">
                <a:moveTo>
                  <a:pt x="6106405" y="0"/>
                </a:moveTo>
                <a:lnTo>
                  <a:pt x="157241" y="0"/>
                </a:lnTo>
                <a:lnTo>
                  <a:pt x="107541" y="8016"/>
                </a:lnTo>
                <a:lnTo>
                  <a:pt x="64376" y="30338"/>
                </a:lnTo>
                <a:lnTo>
                  <a:pt x="30338" y="64376"/>
                </a:lnTo>
                <a:lnTo>
                  <a:pt x="8016" y="107540"/>
                </a:lnTo>
                <a:lnTo>
                  <a:pt x="0" y="157241"/>
                </a:lnTo>
                <a:lnTo>
                  <a:pt x="1" y="1415148"/>
                </a:lnTo>
                <a:lnTo>
                  <a:pt x="8019" y="1464849"/>
                </a:lnTo>
                <a:lnTo>
                  <a:pt x="30345" y="1508013"/>
                </a:lnTo>
                <a:lnTo>
                  <a:pt x="64390" y="1542051"/>
                </a:lnTo>
                <a:lnTo>
                  <a:pt x="107541" y="1564367"/>
                </a:lnTo>
                <a:lnTo>
                  <a:pt x="157241" y="1572383"/>
                </a:lnTo>
                <a:lnTo>
                  <a:pt x="6106440" y="1572383"/>
                </a:lnTo>
                <a:lnTo>
                  <a:pt x="6156111" y="1564367"/>
                </a:lnTo>
                <a:lnTo>
                  <a:pt x="6199269" y="1542045"/>
                </a:lnTo>
                <a:lnTo>
                  <a:pt x="6233304" y="1508006"/>
                </a:lnTo>
                <a:lnTo>
                  <a:pt x="6255624" y="1464842"/>
                </a:lnTo>
                <a:lnTo>
                  <a:pt x="6263640" y="1415148"/>
                </a:lnTo>
                <a:lnTo>
                  <a:pt x="6263646" y="157241"/>
                </a:lnTo>
                <a:lnTo>
                  <a:pt x="6255630" y="107540"/>
                </a:lnTo>
                <a:lnTo>
                  <a:pt x="6233307" y="64376"/>
                </a:lnTo>
                <a:lnTo>
                  <a:pt x="6199269" y="30338"/>
                </a:lnTo>
                <a:lnTo>
                  <a:pt x="6156105" y="8016"/>
                </a:lnTo>
                <a:lnTo>
                  <a:pt x="6106405" y="0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568696" y="4904232"/>
            <a:ext cx="865631" cy="868680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063022" y="5133847"/>
            <a:ext cx="2301875" cy="367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Data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Collection</a:t>
            </a:r>
            <a:r>
              <a:rPr sz="2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Plan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231880" y="161544"/>
            <a:ext cx="917448" cy="917447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2896" y="0"/>
            <a:ext cx="6035039" cy="6839711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72896" y="2706623"/>
            <a:ext cx="1011936" cy="707136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94432" y="2901695"/>
            <a:ext cx="999744" cy="694943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72896" y="5888735"/>
            <a:ext cx="1011936" cy="694943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94432" y="4572000"/>
            <a:ext cx="999744" cy="841247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42815" y="4389120"/>
            <a:ext cx="1011936" cy="694944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73568" y="0"/>
            <a:ext cx="4206239" cy="6839711"/>
          </a:xfrm>
          <a:prstGeom prst="rect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00327" y="714755"/>
            <a:ext cx="0" cy="2010410"/>
          </a:xfrm>
          <a:custGeom>
            <a:avLst/>
            <a:gdLst/>
            <a:ahLst/>
            <a:cxnLst/>
            <a:rect l="l" t="t" r="r" b="b"/>
            <a:pathLst>
              <a:path h="2010410">
                <a:moveTo>
                  <a:pt x="0" y="2010156"/>
                </a:moveTo>
                <a:lnTo>
                  <a:pt x="0" y="0"/>
                </a:lnTo>
              </a:path>
            </a:pathLst>
          </a:custGeom>
          <a:ln w="9144">
            <a:solidFill>
              <a:srgbClr val="7070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20339" y="871727"/>
            <a:ext cx="0" cy="2048510"/>
          </a:xfrm>
          <a:custGeom>
            <a:avLst/>
            <a:gdLst/>
            <a:ahLst/>
            <a:cxnLst/>
            <a:rect l="l" t="t" r="r" b="b"/>
            <a:pathLst>
              <a:path h="2048510">
                <a:moveTo>
                  <a:pt x="0" y="2048256"/>
                </a:moveTo>
                <a:lnTo>
                  <a:pt x="0" y="0"/>
                </a:lnTo>
              </a:path>
            </a:pathLst>
          </a:custGeom>
          <a:ln w="9144">
            <a:solidFill>
              <a:srgbClr val="7070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67961" y="701040"/>
            <a:ext cx="0" cy="3706495"/>
          </a:xfrm>
          <a:custGeom>
            <a:avLst/>
            <a:gdLst/>
            <a:ahLst/>
            <a:cxnLst/>
            <a:rect l="l" t="t" r="r" b="b"/>
            <a:pathLst>
              <a:path h="3706495">
                <a:moveTo>
                  <a:pt x="0" y="3706368"/>
                </a:moveTo>
                <a:lnTo>
                  <a:pt x="0" y="0"/>
                </a:lnTo>
              </a:path>
            </a:pathLst>
          </a:custGeom>
          <a:ln w="10668">
            <a:solidFill>
              <a:srgbClr val="7777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95755" y="1084325"/>
            <a:ext cx="4421505" cy="0"/>
          </a:xfrm>
          <a:custGeom>
            <a:avLst/>
            <a:gdLst/>
            <a:ahLst/>
            <a:cxnLst/>
            <a:rect l="l" t="t" r="r" b="b"/>
            <a:pathLst>
              <a:path w="4421505">
                <a:moveTo>
                  <a:pt x="0" y="0"/>
                </a:moveTo>
                <a:lnTo>
                  <a:pt x="4421124" y="0"/>
                </a:lnTo>
              </a:path>
            </a:pathLst>
          </a:custGeom>
          <a:ln w="10668">
            <a:solidFill>
              <a:srgbClr val="7474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95755" y="1464563"/>
            <a:ext cx="4421505" cy="0"/>
          </a:xfrm>
          <a:custGeom>
            <a:avLst/>
            <a:gdLst/>
            <a:ahLst/>
            <a:cxnLst/>
            <a:rect l="l" t="t" r="r" b="b"/>
            <a:pathLst>
              <a:path w="4421505">
                <a:moveTo>
                  <a:pt x="0" y="0"/>
                </a:moveTo>
                <a:lnTo>
                  <a:pt x="4421124" y="0"/>
                </a:lnTo>
              </a:path>
            </a:pathLst>
          </a:custGeom>
          <a:ln w="9144">
            <a:solidFill>
              <a:srgbClr val="7070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95755" y="1844039"/>
            <a:ext cx="4421505" cy="0"/>
          </a:xfrm>
          <a:custGeom>
            <a:avLst/>
            <a:gdLst/>
            <a:ahLst/>
            <a:cxnLst/>
            <a:rect l="l" t="t" r="r" b="b"/>
            <a:pathLst>
              <a:path w="4421505">
                <a:moveTo>
                  <a:pt x="0" y="0"/>
                </a:moveTo>
                <a:lnTo>
                  <a:pt x="4421124" y="0"/>
                </a:lnTo>
              </a:path>
            </a:pathLst>
          </a:custGeom>
          <a:ln w="9144">
            <a:solidFill>
              <a:srgbClr val="7070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95755" y="3719321"/>
            <a:ext cx="4421505" cy="0"/>
          </a:xfrm>
          <a:custGeom>
            <a:avLst/>
            <a:gdLst/>
            <a:ahLst/>
            <a:cxnLst/>
            <a:rect l="l" t="t" r="r" b="b"/>
            <a:pathLst>
              <a:path w="4421505">
                <a:moveTo>
                  <a:pt x="0" y="0"/>
                </a:moveTo>
                <a:lnTo>
                  <a:pt x="4421124" y="0"/>
                </a:lnTo>
              </a:path>
            </a:pathLst>
          </a:custGeom>
          <a:ln w="10668">
            <a:solidFill>
              <a:srgbClr val="7474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95755" y="5388102"/>
            <a:ext cx="1666239" cy="0"/>
          </a:xfrm>
          <a:custGeom>
            <a:avLst/>
            <a:gdLst/>
            <a:ahLst/>
            <a:cxnLst/>
            <a:rect l="l" t="t" r="r" b="b"/>
            <a:pathLst>
              <a:path w="1666239">
                <a:moveTo>
                  <a:pt x="0" y="0"/>
                </a:moveTo>
                <a:lnTo>
                  <a:pt x="1665732" y="0"/>
                </a:lnTo>
              </a:path>
            </a:pathLst>
          </a:custGeom>
          <a:ln w="10668">
            <a:solidFill>
              <a:srgbClr val="7474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325270" y="723138"/>
            <a:ext cx="1112520" cy="389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0">
              <a:lnSpc>
                <a:spcPct val="100000"/>
              </a:lnSpc>
            </a:pPr>
            <a:r>
              <a:rPr sz="1050" spc="15" dirty="0">
                <a:solidFill>
                  <a:srgbClr val="0A0A0A"/>
                </a:solidFill>
                <a:latin typeface="Arial"/>
                <a:cs typeface="Arial"/>
              </a:rPr>
              <a:t>Wednesday,</a:t>
            </a:r>
            <a:r>
              <a:rPr sz="1050" spc="-40" dirty="0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0A0A0A"/>
                </a:solidFill>
                <a:latin typeface="Arial"/>
                <a:cs typeface="Arial"/>
              </a:rPr>
              <a:t>Sept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1250" spc="-100" dirty="0">
                <a:solidFill>
                  <a:srgbClr val="0A0A0A"/>
                </a:solidFill>
                <a:latin typeface="Courier New"/>
                <a:cs typeface="Courier New"/>
              </a:rPr>
              <a:t>16</a:t>
            </a:r>
            <a:endParaRPr sz="1250">
              <a:latin typeface="Courier New"/>
              <a:cs typeface="Courier New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63789" y="1066045"/>
            <a:ext cx="808355" cy="404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1900"/>
              </a:lnSpc>
            </a:pPr>
            <a:r>
              <a:rPr sz="1050" spc="-130" dirty="0">
                <a:solidFill>
                  <a:srgbClr val="0A0A0A"/>
                </a:solidFill>
                <a:latin typeface="Arial"/>
                <a:cs typeface="Arial"/>
              </a:rPr>
              <a:t>SS </a:t>
            </a:r>
            <a:r>
              <a:rPr sz="1050" spc="-5" dirty="0">
                <a:solidFill>
                  <a:srgbClr val="0A0A0A"/>
                </a:solidFill>
                <a:latin typeface="Arial"/>
                <a:cs typeface="Arial"/>
              </a:rPr>
              <a:t>Challenge  </a:t>
            </a:r>
            <a:r>
              <a:rPr sz="1050" spc="-130" dirty="0">
                <a:solidFill>
                  <a:srgbClr val="0A0A0A"/>
                </a:solidFill>
                <a:latin typeface="Arial"/>
                <a:cs typeface="Arial"/>
              </a:rPr>
              <a:t>SS</a:t>
            </a:r>
            <a:r>
              <a:rPr sz="1050" spc="-135" dirty="0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sz="1050" spc="15" dirty="0">
                <a:solidFill>
                  <a:srgbClr val="0A0A0A"/>
                </a:solidFill>
                <a:latin typeface="Arial"/>
                <a:cs typeface="Arial"/>
              </a:rPr>
              <a:t>Video</a:t>
            </a:r>
            <a:endParaRPr sz="10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63256" y="1447045"/>
            <a:ext cx="1333500" cy="404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604" marR="5080" indent="-2540">
              <a:lnSpc>
                <a:spcPct val="121900"/>
              </a:lnSpc>
            </a:pPr>
            <a:r>
              <a:rPr sz="1050" spc="-10" dirty="0">
                <a:solidFill>
                  <a:srgbClr val="0A0A0A"/>
                </a:solidFill>
                <a:latin typeface="Arial"/>
                <a:cs typeface="Arial"/>
              </a:rPr>
              <a:t>Challenges </a:t>
            </a:r>
            <a:r>
              <a:rPr sz="1050" spc="45" dirty="0">
                <a:solidFill>
                  <a:srgbClr val="0A0A0A"/>
                </a:solidFill>
                <a:latin typeface="Arial"/>
                <a:cs typeface="Arial"/>
              </a:rPr>
              <a:t>Identified  </a:t>
            </a:r>
            <a:r>
              <a:rPr sz="1050" spc="40" dirty="0">
                <a:solidFill>
                  <a:srgbClr val="0A0A0A"/>
                </a:solidFill>
                <a:latin typeface="Arial"/>
                <a:cs typeface="Arial"/>
              </a:rPr>
              <a:t>for </a:t>
            </a:r>
            <a:r>
              <a:rPr sz="1050" spc="-30" dirty="0">
                <a:solidFill>
                  <a:srgbClr val="0A0A0A"/>
                </a:solidFill>
                <a:latin typeface="Arial"/>
                <a:cs typeface="Arial"/>
              </a:rPr>
              <a:t>VL </a:t>
            </a:r>
            <a:r>
              <a:rPr sz="1050" spc="-10" dirty="0">
                <a:solidFill>
                  <a:srgbClr val="0A0A0A"/>
                </a:solidFill>
                <a:latin typeface="Arial"/>
                <a:cs typeface="Arial"/>
              </a:rPr>
              <a:t>Covera</a:t>
            </a:r>
            <a:r>
              <a:rPr sz="1050" spc="254" dirty="0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sz="1050" spc="5" dirty="0">
                <a:solidFill>
                  <a:srgbClr val="0A0A0A"/>
                </a:solidFill>
                <a:latin typeface="Arial"/>
                <a:cs typeface="Arial"/>
              </a:rPr>
              <a:t>e</a:t>
            </a:r>
            <a:endParaRPr sz="10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63618" y="1832038"/>
            <a:ext cx="1273810" cy="76644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220"/>
              </a:spcBef>
            </a:pPr>
            <a:r>
              <a:rPr sz="1050" spc="30" dirty="0">
                <a:solidFill>
                  <a:srgbClr val="0A0A0A"/>
                </a:solidFill>
                <a:latin typeface="Arial"/>
                <a:cs typeface="Arial"/>
              </a:rPr>
              <a:t>Brainstorm</a:t>
            </a:r>
            <a:r>
              <a:rPr sz="1050" spc="-20" dirty="0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sz="1050" spc="-15" dirty="0">
                <a:solidFill>
                  <a:srgbClr val="0A0A0A"/>
                </a:solidFill>
                <a:latin typeface="Arial"/>
                <a:cs typeface="Arial"/>
              </a:rPr>
              <a:t>Change</a:t>
            </a:r>
            <a:endParaRPr sz="1050">
              <a:latin typeface="Arial"/>
              <a:cs typeface="Arial"/>
            </a:endParaRPr>
          </a:p>
          <a:p>
            <a:pPr marL="13970" marR="5080" indent="-1905">
              <a:lnSpc>
                <a:spcPct val="115199"/>
              </a:lnSpc>
              <a:spcBef>
                <a:spcPts val="80"/>
              </a:spcBef>
            </a:pPr>
            <a:r>
              <a:rPr sz="1050" spc="-10" dirty="0">
                <a:solidFill>
                  <a:srgbClr val="0A0A0A"/>
                </a:solidFill>
                <a:latin typeface="Arial"/>
                <a:cs typeface="Arial"/>
              </a:rPr>
              <a:t>Ideas </a:t>
            </a:r>
            <a:r>
              <a:rPr sz="1050" spc="-5" dirty="0">
                <a:solidFill>
                  <a:srgbClr val="0A0A0A"/>
                </a:solidFill>
                <a:latin typeface="Arial"/>
                <a:cs typeface="Arial"/>
              </a:rPr>
              <a:t>for </a:t>
            </a:r>
            <a:r>
              <a:rPr sz="1050" spc="35" dirty="0">
                <a:solidFill>
                  <a:srgbClr val="0A0A0A"/>
                </a:solidFill>
                <a:latin typeface="Arial"/>
                <a:cs typeface="Arial"/>
              </a:rPr>
              <a:t>Aim </a:t>
            </a:r>
            <a:r>
              <a:rPr sz="1050" spc="15" dirty="0">
                <a:solidFill>
                  <a:srgbClr val="0A0A0A"/>
                </a:solidFill>
                <a:latin typeface="Arial"/>
                <a:cs typeface="Arial"/>
              </a:rPr>
              <a:t>#3 </a:t>
            </a:r>
            <a:r>
              <a:rPr sz="1050" spc="10" dirty="0">
                <a:solidFill>
                  <a:srgbClr val="0A0A0A"/>
                </a:solidFill>
                <a:latin typeface="Arial"/>
                <a:cs typeface="Arial"/>
              </a:rPr>
              <a:t>-  </a:t>
            </a:r>
            <a:r>
              <a:rPr sz="1050" spc="-10" dirty="0">
                <a:solidFill>
                  <a:srgbClr val="0A0A0A"/>
                </a:solidFill>
                <a:latin typeface="Arial"/>
                <a:cs typeface="Arial"/>
              </a:rPr>
              <a:t>based </a:t>
            </a:r>
            <a:r>
              <a:rPr sz="1050" spc="45" dirty="0">
                <a:solidFill>
                  <a:srgbClr val="0A0A0A"/>
                </a:solidFill>
                <a:latin typeface="Arial"/>
                <a:cs typeface="Arial"/>
              </a:rPr>
              <a:t>on </a:t>
            </a:r>
            <a:r>
              <a:rPr sz="1050" dirty="0">
                <a:solidFill>
                  <a:srgbClr val="0A0A0A"/>
                </a:solidFill>
                <a:latin typeface="Arial"/>
                <a:cs typeface="Arial"/>
              </a:rPr>
              <a:t>challenges  </a:t>
            </a:r>
            <a:r>
              <a:rPr sz="1050" spc="-10" dirty="0">
                <a:solidFill>
                  <a:srgbClr val="0A0A0A"/>
                </a:solidFill>
                <a:latin typeface="Arial"/>
                <a:cs typeface="Arial"/>
              </a:rPr>
              <a:t>discussed</a:t>
            </a:r>
            <a:endParaRPr sz="10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771038" y="1860041"/>
            <a:ext cx="1423035" cy="933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>
              <a:lnSpc>
                <a:spcPct val="100000"/>
              </a:lnSpc>
            </a:pPr>
            <a:r>
              <a:rPr sz="1050" spc="15" dirty="0">
                <a:solidFill>
                  <a:srgbClr val="0A0A0A"/>
                </a:solidFill>
                <a:latin typeface="Arial"/>
                <a:cs typeface="Arial"/>
              </a:rPr>
              <a:t>Considering </a:t>
            </a:r>
            <a:r>
              <a:rPr sz="1050" b="1" spc="10" dirty="0">
                <a:solidFill>
                  <a:srgbClr val="0A0A0A"/>
                </a:solidFill>
                <a:latin typeface="Arial"/>
                <a:cs typeface="Arial"/>
              </a:rPr>
              <a:t>1)</a:t>
            </a:r>
            <a:r>
              <a:rPr sz="1050" b="1" spc="-70" dirty="0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sz="1050" b="1" spc="30" dirty="0">
                <a:solidFill>
                  <a:srgbClr val="0A0A0A"/>
                </a:solidFill>
                <a:latin typeface="Arial"/>
                <a:cs typeface="Arial"/>
              </a:rPr>
              <a:t>OFI*,</a:t>
            </a:r>
            <a:endParaRPr sz="1050">
              <a:latin typeface="Arial"/>
              <a:cs typeface="Arial"/>
            </a:endParaRPr>
          </a:p>
          <a:p>
            <a:pPr marL="15875" marR="5080" indent="635">
              <a:lnSpc>
                <a:spcPct val="111600"/>
              </a:lnSpc>
              <a:spcBef>
                <a:spcPts val="15"/>
              </a:spcBef>
            </a:pPr>
            <a:r>
              <a:rPr sz="1050" b="1" spc="15" dirty="0">
                <a:solidFill>
                  <a:srgbClr val="0A0A0A"/>
                </a:solidFill>
                <a:latin typeface="Arial"/>
                <a:cs typeface="Arial"/>
              </a:rPr>
              <a:t>2) </a:t>
            </a:r>
            <a:r>
              <a:rPr sz="1050" spc="-5" dirty="0">
                <a:solidFill>
                  <a:srgbClr val="0A0A0A"/>
                </a:solidFill>
                <a:latin typeface="Arial"/>
                <a:cs typeface="Arial"/>
              </a:rPr>
              <a:t>RCA*, </a:t>
            </a:r>
            <a:r>
              <a:rPr sz="1150" spc="-95" dirty="0">
                <a:solidFill>
                  <a:srgbClr val="0A0A0A"/>
                </a:solidFill>
                <a:latin typeface="Times New Roman"/>
                <a:cs typeface="Times New Roman"/>
              </a:rPr>
              <a:t>&amp; </a:t>
            </a:r>
            <a:r>
              <a:rPr sz="1050" b="1" spc="20" dirty="0">
                <a:solidFill>
                  <a:srgbClr val="0A0A0A"/>
                </a:solidFill>
                <a:latin typeface="Arial"/>
                <a:cs typeface="Arial"/>
              </a:rPr>
              <a:t>3) </a:t>
            </a:r>
            <a:r>
              <a:rPr sz="1050" spc="-15" dirty="0">
                <a:solidFill>
                  <a:srgbClr val="0A0A0A"/>
                </a:solidFill>
                <a:latin typeface="Arial"/>
                <a:cs typeface="Arial"/>
              </a:rPr>
              <a:t>VOC*  </a:t>
            </a:r>
            <a:r>
              <a:rPr sz="1050" spc="5" dirty="0">
                <a:solidFill>
                  <a:srgbClr val="0A0A0A"/>
                </a:solidFill>
                <a:latin typeface="Arial"/>
                <a:cs typeface="Arial"/>
              </a:rPr>
              <a:t>Review </a:t>
            </a:r>
            <a:r>
              <a:rPr sz="1050" spc="-55" dirty="0">
                <a:solidFill>
                  <a:srgbClr val="0A0A0A"/>
                </a:solidFill>
                <a:latin typeface="Arial"/>
                <a:cs typeface="Arial"/>
              </a:rPr>
              <a:t>CHANGE</a:t>
            </a:r>
            <a:r>
              <a:rPr sz="1050" spc="-20" dirty="0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sz="1050" spc="-5" dirty="0">
                <a:solidFill>
                  <a:srgbClr val="0A0A0A"/>
                </a:solidFill>
                <a:latin typeface="Arial"/>
                <a:cs typeface="Arial"/>
              </a:rPr>
              <a:t>Ideas</a:t>
            </a:r>
            <a:endParaRPr sz="1050">
              <a:latin typeface="Arial"/>
              <a:cs typeface="Arial"/>
            </a:endParaRPr>
          </a:p>
          <a:p>
            <a:pPr marL="12700" marR="5080" indent="59690">
              <a:lnSpc>
                <a:spcPct val="116199"/>
              </a:lnSpc>
              <a:spcBef>
                <a:spcPts val="70"/>
              </a:spcBef>
            </a:pPr>
            <a:r>
              <a:rPr sz="1050" spc="114" dirty="0">
                <a:solidFill>
                  <a:srgbClr val="0A0A0A"/>
                </a:solidFill>
                <a:latin typeface="Arial"/>
                <a:cs typeface="Arial"/>
              </a:rPr>
              <a:t>Select </a:t>
            </a:r>
            <a:r>
              <a:rPr sz="1050" spc="15" dirty="0">
                <a:solidFill>
                  <a:srgbClr val="0A0A0A"/>
                </a:solidFill>
                <a:latin typeface="Arial"/>
                <a:cs typeface="Arial"/>
              </a:rPr>
              <a:t>best</a:t>
            </a:r>
            <a:r>
              <a:rPr sz="1050" spc="-90" dirty="0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sz="1050" spc="-55" dirty="0">
                <a:solidFill>
                  <a:srgbClr val="0A0A0A"/>
                </a:solidFill>
                <a:latin typeface="Arial"/>
                <a:cs typeface="Arial"/>
              </a:rPr>
              <a:t>CHANGE  </a:t>
            </a:r>
            <a:r>
              <a:rPr sz="1050" spc="-35" dirty="0">
                <a:solidFill>
                  <a:srgbClr val="0A0A0A"/>
                </a:solidFill>
                <a:latin typeface="Arial"/>
                <a:cs typeface="Arial"/>
              </a:rPr>
              <a:t>to</a:t>
            </a:r>
            <a:r>
              <a:rPr sz="1050" spc="45" dirty="0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sz="1050" spc="40" dirty="0">
                <a:solidFill>
                  <a:srgbClr val="0A0A0A"/>
                </a:solidFill>
                <a:latin typeface="Arial"/>
                <a:cs typeface="Arial"/>
              </a:rPr>
              <a:t>test</a:t>
            </a:r>
            <a:endParaRPr sz="10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65485" y="5369821"/>
            <a:ext cx="961390" cy="404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1900"/>
              </a:lnSpc>
            </a:pPr>
            <a:r>
              <a:rPr sz="1050" spc="5" dirty="0">
                <a:solidFill>
                  <a:srgbClr val="0A0A0A"/>
                </a:solidFill>
                <a:latin typeface="Arial"/>
                <a:cs typeface="Arial"/>
              </a:rPr>
              <a:t>Data</a:t>
            </a:r>
            <a:r>
              <a:rPr sz="1050" spc="-35" dirty="0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sz="1050" spc="15" dirty="0">
                <a:solidFill>
                  <a:srgbClr val="0A0A0A"/>
                </a:solidFill>
                <a:latin typeface="Arial"/>
                <a:cs typeface="Arial"/>
              </a:rPr>
              <a:t>Collection  </a:t>
            </a:r>
            <a:r>
              <a:rPr sz="1050" spc="-20" dirty="0">
                <a:solidFill>
                  <a:srgbClr val="0A0A0A"/>
                </a:solidFill>
                <a:latin typeface="Arial"/>
                <a:cs typeface="Arial"/>
              </a:rPr>
              <a:t>Exercise</a:t>
            </a:r>
            <a:endParaRPr sz="10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772600" y="3702558"/>
            <a:ext cx="1336040" cy="770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 marR="36830" indent="-1270">
              <a:lnSpc>
                <a:spcPct val="120000"/>
              </a:lnSpc>
            </a:pPr>
            <a:r>
              <a:rPr sz="1050" spc="35" dirty="0">
                <a:solidFill>
                  <a:srgbClr val="0A0A0A"/>
                </a:solidFill>
                <a:latin typeface="Arial"/>
                <a:cs typeface="Arial"/>
              </a:rPr>
              <a:t>Introduce </a:t>
            </a:r>
            <a:r>
              <a:rPr sz="1050" spc="-80" dirty="0">
                <a:solidFill>
                  <a:srgbClr val="0A0A0A"/>
                </a:solidFill>
                <a:latin typeface="Arial"/>
                <a:cs typeface="Arial"/>
              </a:rPr>
              <a:t>PDSA </a:t>
            </a:r>
            <a:r>
              <a:rPr sz="1050" spc="-5" dirty="0">
                <a:solidFill>
                  <a:srgbClr val="0A0A0A"/>
                </a:solidFill>
                <a:latin typeface="Arial"/>
                <a:cs typeface="Arial"/>
              </a:rPr>
              <a:t>Plan  </a:t>
            </a:r>
            <a:r>
              <a:rPr sz="1050" spc="10" dirty="0">
                <a:solidFill>
                  <a:srgbClr val="0A0A0A"/>
                </a:solidFill>
                <a:latin typeface="Arial"/>
                <a:cs typeface="Arial"/>
              </a:rPr>
              <a:t>(Didactic)</a:t>
            </a:r>
            <a:endParaRPr sz="1050">
              <a:latin typeface="Arial"/>
              <a:cs typeface="Arial"/>
            </a:endParaRPr>
          </a:p>
          <a:p>
            <a:pPr marL="14604" marR="5080" indent="-2540">
              <a:lnSpc>
                <a:spcPct val="116199"/>
              </a:lnSpc>
            </a:pPr>
            <a:r>
              <a:rPr sz="1050" spc="25" dirty="0">
                <a:solidFill>
                  <a:srgbClr val="0A0A0A"/>
                </a:solidFill>
                <a:latin typeface="Arial"/>
                <a:cs typeface="Arial"/>
              </a:rPr>
              <a:t>Complete </a:t>
            </a:r>
            <a:r>
              <a:rPr sz="1050" spc="-80" dirty="0">
                <a:solidFill>
                  <a:srgbClr val="0A0A0A"/>
                </a:solidFill>
                <a:latin typeface="Arial"/>
                <a:cs typeface="Arial"/>
              </a:rPr>
              <a:t>PDSA </a:t>
            </a:r>
            <a:r>
              <a:rPr sz="1050" spc="-5" dirty="0">
                <a:solidFill>
                  <a:srgbClr val="0A0A0A"/>
                </a:solidFill>
                <a:latin typeface="Arial"/>
                <a:cs typeface="Arial"/>
              </a:rPr>
              <a:t>Plan  for </a:t>
            </a:r>
            <a:r>
              <a:rPr sz="1050" dirty="0">
                <a:solidFill>
                  <a:srgbClr val="0A0A0A"/>
                </a:solidFill>
                <a:latin typeface="Arial"/>
                <a:cs typeface="Arial"/>
              </a:rPr>
              <a:t>Selected</a:t>
            </a:r>
            <a:r>
              <a:rPr sz="1050" spc="145" dirty="0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sz="1050" spc="-55" dirty="0">
                <a:solidFill>
                  <a:srgbClr val="0A0A0A"/>
                </a:solidFill>
                <a:latin typeface="Arial"/>
                <a:cs typeface="Arial"/>
              </a:rPr>
              <a:t>CHANGE</a:t>
            </a:r>
            <a:endParaRPr sz="10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774829" y="5369821"/>
            <a:ext cx="1019810" cy="404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1900"/>
              </a:lnSpc>
            </a:pPr>
            <a:r>
              <a:rPr sz="1050" spc="5" dirty="0">
                <a:solidFill>
                  <a:srgbClr val="0A0A0A"/>
                </a:solidFill>
                <a:latin typeface="Arial"/>
                <a:cs typeface="Arial"/>
              </a:rPr>
              <a:t>Data </a:t>
            </a:r>
            <a:r>
              <a:rPr sz="1050" spc="15" dirty="0">
                <a:solidFill>
                  <a:srgbClr val="0A0A0A"/>
                </a:solidFill>
                <a:latin typeface="Arial"/>
                <a:cs typeface="Arial"/>
              </a:rPr>
              <a:t>Collection  </a:t>
            </a:r>
            <a:r>
              <a:rPr sz="1050" spc="-20" dirty="0">
                <a:solidFill>
                  <a:srgbClr val="0A0A0A"/>
                </a:solidFill>
                <a:latin typeface="Arial"/>
                <a:cs typeface="Arial"/>
              </a:rPr>
              <a:t>Exercise</a:t>
            </a:r>
            <a:r>
              <a:rPr sz="1050" spc="15" dirty="0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sz="1050" spc="20" dirty="0">
                <a:solidFill>
                  <a:srgbClr val="0A0A0A"/>
                </a:solidFill>
                <a:latin typeface="Arial"/>
                <a:cs typeface="Arial"/>
              </a:rPr>
              <a:t>Debrief</a:t>
            </a:r>
            <a:endParaRPr sz="10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775096" y="5940742"/>
            <a:ext cx="1274445" cy="76644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050" spc="5" dirty="0">
                <a:solidFill>
                  <a:srgbClr val="0A0A0A"/>
                </a:solidFill>
                <a:latin typeface="Arial"/>
                <a:cs typeface="Arial"/>
              </a:rPr>
              <a:t>Data </a:t>
            </a:r>
            <a:r>
              <a:rPr sz="1050" spc="15" dirty="0">
                <a:solidFill>
                  <a:srgbClr val="0A0A0A"/>
                </a:solidFill>
                <a:latin typeface="Arial"/>
                <a:cs typeface="Arial"/>
              </a:rPr>
              <a:t>Collection</a:t>
            </a:r>
            <a:r>
              <a:rPr sz="1050" spc="85" dirty="0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sz="1050" spc="-15" dirty="0">
                <a:solidFill>
                  <a:srgbClr val="0A0A0A"/>
                </a:solidFill>
                <a:latin typeface="Arial"/>
                <a:cs typeface="Arial"/>
              </a:rPr>
              <a:t>Plan</a:t>
            </a:r>
            <a:endParaRPr sz="1050">
              <a:latin typeface="Arial"/>
              <a:cs typeface="Arial"/>
            </a:endParaRPr>
          </a:p>
          <a:p>
            <a:pPr marL="12700" marR="326390">
              <a:lnSpc>
                <a:spcPct val="116199"/>
              </a:lnSpc>
              <a:spcBef>
                <a:spcPts val="45"/>
              </a:spcBef>
            </a:pPr>
            <a:r>
              <a:rPr sz="1050" spc="20" dirty="0">
                <a:solidFill>
                  <a:srgbClr val="0A0A0A"/>
                </a:solidFill>
                <a:latin typeface="Arial"/>
                <a:cs typeface="Arial"/>
              </a:rPr>
              <a:t>Presentation </a:t>
            </a:r>
            <a:r>
              <a:rPr sz="1050" spc="15" dirty="0">
                <a:solidFill>
                  <a:srgbClr val="0A0A0A"/>
                </a:solidFill>
                <a:latin typeface="Arial"/>
                <a:cs typeface="Arial"/>
              </a:rPr>
              <a:t>-  </a:t>
            </a:r>
            <a:r>
              <a:rPr sz="1050" spc="20" dirty="0">
                <a:solidFill>
                  <a:srgbClr val="0A0A0A"/>
                </a:solidFill>
                <a:latin typeface="Arial"/>
                <a:cs typeface="Arial"/>
              </a:rPr>
              <a:t>Detailed  </a:t>
            </a:r>
            <a:r>
              <a:rPr sz="1050" spc="35" dirty="0">
                <a:solidFill>
                  <a:srgbClr val="0A0A0A"/>
                </a:solidFill>
                <a:latin typeface="Arial"/>
                <a:cs typeface="Arial"/>
              </a:rPr>
              <a:t>Demonstration</a:t>
            </a:r>
            <a:endParaRPr sz="10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332357" y="3699517"/>
            <a:ext cx="1089025" cy="591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26364">
              <a:lnSpc>
                <a:spcPct val="121900"/>
              </a:lnSpc>
            </a:pPr>
            <a:r>
              <a:rPr sz="1050" spc="5" dirty="0">
                <a:solidFill>
                  <a:srgbClr val="0A0A0A"/>
                </a:solidFill>
                <a:latin typeface="Arial"/>
                <a:cs typeface="Arial"/>
              </a:rPr>
              <a:t>Data</a:t>
            </a:r>
            <a:r>
              <a:rPr sz="1050" spc="-40" dirty="0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sz="1050" spc="20" dirty="0">
                <a:solidFill>
                  <a:srgbClr val="0A0A0A"/>
                </a:solidFill>
                <a:latin typeface="Arial"/>
                <a:cs typeface="Arial"/>
              </a:rPr>
              <a:t>Collection  </a:t>
            </a:r>
            <a:r>
              <a:rPr sz="1050" spc="-15" dirty="0">
                <a:solidFill>
                  <a:srgbClr val="0A0A0A"/>
                </a:solidFill>
                <a:latin typeface="Arial"/>
                <a:cs typeface="Arial"/>
              </a:rPr>
              <a:t>Plan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050" spc="5" dirty="0">
                <a:solidFill>
                  <a:srgbClr val="0A0A0A"/>
                </a:solidFill>
                <a:latin typeface="Arial"/>
                <a:cs typeface="Arial"/>
              </a:rPr>
              <a:t>Refine </a:t>
            </a:r>
            <a:r>
              <a:rPr sz="1150" b="1" spc="-125" dirty="0">
                <a:solidFill>
                  <a:srgbClr val="0A0A0A"/>
                </a:solidFill>
                <a:latin typeface="Times New Roman"/>
                <a:cs typeface="Times New Roman"/>
              </a:rPr>
              <a:t>PDSA</a:t>
            </a:r>
            <a:r>
              <a:rPr sz="1150" b="1" spc="25" dirty="0">
                <a:solidFill>
                  <a:srgbClr val="0A0A0A"/>
                </a:solidFill>
                <a:latin typeface="Times New Roman"/>
                <a:cs typeface="Times New Roman"/>
              </a:rPr>
              <a:t> </a:t>
            </a:r>
            <a:r>
              <a:rPr sz="1050" spc="-15" dirty="0">
                <a:solidFill>
                  <a:srgbClr val="0A0A0A"/>
                </a:solidFill>
                <a:latin typeface="Arial"/>
                <a:cs typeface="Arial"/>
              </a:rPr>
              <a:t>Plan</a:t>
            </a:r>
            <a:endParaRPr sz="10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326369" y="5369821"/>
            <a:ext cx="1119505" cy="773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" marR="5080">
              <a:lnSpc>
                <a:spcPct val="121900"/>
              </a:lnSpc>
            </a:pPr>
            <a:r>
              <a:rPr sz="1050" spc="5" dirty="0">
                <a:solidFill>
                  <a:srgbClr val="0A0A0A"/>
                </a:solidFill>
                <a:latin typeface="Arial"/>
                <a:cs typeface="Arial"/>
              </a:rPr>
              <a:t>Data </a:t>
            </a:r>
            <a:r>
              <a:rPr sz="1050" spc="15" dirty="0">
                <a:solidFill>
                  <a:srgbClr val="0A0A0A"/>
                </a:solidFill>
                <a:latin typeface="Arial"/>
                <a:cs typeface="Arial"/>
              </a:rPr>
              <a:t>Collection  </a:t>
            </a:r>
            <a:r>
              <a:rPr sz="1050" spc="-15" dirty="0">
                <a:solidFill>
                  <a:srgbClr val="0A0A0A"/>
                </a:solidFill>
                <a:latin typeface="Arial"/>
                <a:cs typeface="Arial"/>
              </a:rPr>
              <a:t>Plan</a:t>
            </a:r>
            <a:r>
              <a:rPr sz="1050" spc="-30" dirty="0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sz="1050" spc="20" dirty="0">
                <a:solidFill>
                  <a:srgbClr val="0A0A0A"/>
                </a:solidFill>
                <a:latin typeface="Arial"/>
                <a:cs typeface="Arial"/>
              </a:rPr>
              <a:t>Presentation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1100" spc="300" dirty="0">
                <a:solidFill>
                  <a:srgbClr val="0A0A0A"/>
                </a:solidFill>
                <a:latin typeface="Arial"/>
                <a:cs typeface="Arial"/>
              </a:rPr>
              <a:t>-Q&amp;A/</a:t>
            </a:r>
            <a:endParaRPr sz="1100">
              <a:latin typeface="Arial"/>
              <a:cs typeface="Arial"/>
            </a:endParaRPr>
          </a:p>
          <a:p>
            <a:pPr marL="15875">
              <a:lnSpc>
                <a:spcPct val="100000"/>
              </a:lnSpc>
              <a:spcBef>
                <a:spcPts val="165"/>
              </a:spcBef>
            </a:pPr>
            <a:r>
              <a:rPr sz="1050" spc="25" dirty="0">
                <a:solidFill>
                  <a:srgbClr val="0A0A0A"/>
                </a:solidFill>
                <a:latin typeface="Arial"/>
                <a:cs typeface="Arial"/>
              </a:rPr>
              <a:t>Clarification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248919"/>
            <a:ext cx="7258684" cy="670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0" spc="-80" dirty="0">
                <a:solidFill>
                  <a:srgbClr val="000000"/>
                </a:solidFill>
                <a:latin typeface="Calibri Light"/>
                <a:cs typeface="Calibri Light"/>
              </a:rPr>
              <a:t>PAGER </a:t>
            </a:r>
            <a:r>
              <a:rPr b="0" dirty="0">
                <a:solidFill>
                  <a:srgbClr val="000000"/>
                </a:solidFill>
                <a:latin typeface="Calibri Light"/>
                <a:cs typeface="Calibri Light"/>
              </a:rPr>
              <a:t>– </a:t>
            </a:r>
            <a:r>
              <a:rPr b="0" spc="-65" dirty="0">
                <a:solidFill>
                  <a:srgbClr val="000000"/>
                </a:solidFill>
                <a:latin typeface="Calibri Light"/>
                <a:cs typeface="Calibri Light"/>
              </a:rPr>
              <a:t>Monday, </a:t>
            </a:r>
            <a:r>
              <a:rPr b="0" spc="-10" dirty="0">
                <a:solidFill>
                  <a:srgbClr val="000000"/>
                </a:solidFill>
                <a:latin typeface="Calibri Light"/>
                <a:cs typeface="Calibri Light"/>
              </a:rPr>
              <a:t>September</a:t>
            </a:r>
            <a:r>
              <a:rPr b="0" spc="10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b="0" spc="-5" dirty="0">
                <a:solidFill>
                  <a:srgbClr val="000000"/>
                </a:solidFill>
                <a:latin typeface="Calibri Light"/>
                <a:cs typeface="Calibri Light"/>
              </a:rPr>
              <a:t>14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940815"/>
            <a:ext cx="9900920" cy="33959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10"/>
              </a:lnSpc>
            </a:pPr>
            <a:r>
              <a:rPr sz="2600" b="1" spc="-5" dirty="0">
                <a:latin typeface="Calibri"/>
                <a:cs typeface="Calibri"/>
              </a:rPr>
              <a:t>P</a:t>
            </a:r>
            <a:r>
              <a:rPr sz="2600" spc="-5" dirty="0">
                <a:latin typeface="Calibri"/>
                <a:cs typeface="Calibri"/>
              </a:rPr>
              <a:t>urpose:</a:t>
            </a:r>
            <a:endParaRPr sz="2600">
              <a:latin typeface="Calibri"/>
              <a:cs typeface="Calibri"/>
            </a:endParaRPr>
          </a:p>
          <a:p>
            <a:pPr marL="698500" indent="-228600">
              <a:lnSpc>
                <a:spcPts val="2415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200" b="1" spc="-100" dirty="0">
                <a:solidFill>
                  <a:srgbClr val="0070C0"/>
                </a:solidFill>
                <a:latin typeface="Calibri"/>
                <a:cs typeface="Calibri"/>
              </a:rPr>
              <a:t>To </a:t>
            </a:r>
            <a:r>
              <a:rPr sz="2200" b="1" spc="-10" dirty="0">
                <a:solidFill>
                  <a:srgbClr val="0070C0"/>
                </a:solidFill>
                <a:latin typeface="Calibri"/>
                <a:cs typeface="Calibri"/>
              </a:rPr>
              <a:t>provide </a:t>
            </a:r>
            <a:r>
              <a:rPr sz="2200" b="1" dirty="0">
                <a:solidFill>
                  <a:srgbClr val="0070C0"/>
                </a:solidFill>
                <a:latin typeface="Calibri"/>
                <a:cs typeface="Calibri"/>
              </a:rPr>
              <a:t>a </a:t>
            </a:r>
            <a:r>
              <a:rPr sz="2200" b="1" spc="-5" dirty="0">
                <a:solidFill>
                  <a:srgbClr val="0070C0"/>
                </a:solidFill>
                <a:latin typeface="Calibri"/>
                <a:cs typeface="Calibri"/>
              </a:rPr>
              <a:t>guided </a:t>
            </a:r>
            <a:r>
              <a:rPr sz="2200" b="1" spc="-10" dirty="0">
                <a:solidFill>
                  <a:srgbClr val="0070C0"/>
                </a:solidFill>
                <a:latin typeface="Calibri"/>
                <a:cs typeface="Calibri"/>
              </a:rPr>
              <a:t>approach </a:t>
            </a:r>
            <a:r>
              <a:rPr sz="2200" b="1" spc="-15" dirty="0">
                <a:solidFill>
                  <a:srgbClr val="0070C0"/>
                </a:solidFill>
                <a:latin typeface="Calibri"/>
                <a:cs typeface="Calibri"/>
              </a:rPr>
              <a:t>to </a:t>
            </a:r>
            <a:r>
              <a:rPr sz="2200" b="1" dirty="0">
                <a:solidFill>
                  <a:srgbClr val="0070C0"/>
                </a:solidFill>
                <a:latin typeface="Calibri"/>
                <a:cs typeface="Calibri"/>
              </a:rPr>
              <a:t>QI </a:t>
            </a:r>
            <a:r>
              <a:rPr sz="2200" b="1" spc="-10" dirty="0">
                <a:solidFill>
                  <a:srgbClr val="0070C0"/>
                </a:solidFill>
                <a:latin typeface="Calibri"/>
                <a:cs typeface="Calibri"/>
              </a:rPr>
              <a:t>Initiative </a:t>
            </a:r>
            <a:r>
              <a:rPr sz="2200" b="1" spc="-5" dirty="0">
                <a:solidFill>
                  <a:srgbClr val="0070C0"/>
                </a:solidFill>
                <a:latin typeface="Calibri"/>
                <a:cs typeface="Calibri"/>
              </a:rPr>
              <a:t>Aim </a:t>
            </a:r>
            <a:r>
              <a:rPr sz="2200" b="1" dirty="0">
                <a:solidFill>
                  <a:srgbClr val="0070C0"/>
                </a:solidFill>
                <a:latin typeface="Calibri"/>
                <a:cs typeface="Calibri"/>
              </a:rPr>
              <a:t>#3 – </a:t>
            </a:r>
            <a:r>
              <a:rPr sz="2200" b="1" spc="-15" dirty="0">
                <a:solidFill>
                  <a:srgbClr val="0070C0"/>
                </a:solidFill>
                <a:latin typeface="Calibri"/>
                <a:cs typeface="Calibri"/>
              </a:rPr>
              <a:t>Viral </a:t>
            </a:r>
            <a:r>
              <a:rPr sz="2200" b="1" dirty="0">
                <a:solidFill>
                  <a:srgbClr val="0070C0"/>
                </a:solidFill>
                <a:latin typeface="Calibri"/>
                <a:cs typeface="Calibri"/>
              </a:rPr>
              <a:t>Load</a:t>
            </a:r>
            <a:r>
              <a:rPr sz="2200" b="1" spc="19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0070C0"/>
                </a:solidFill>
                <a:latin typeface="Calibri"/>
                <a:cs typeface="Calibri"/>
              </a:rPr>
              <a:t>Coverage</a:t>
            </a:r>
            <a:endParaRPr sz="2200">
              <a:latin typeface="Calibri"/>
              <a:cs typeface="Calibri"/>
            </a:endParaRPr>
          </a:p>
          <a:p>
            <a:pPr marL="1155700" lvl="1" indent="-228600">
              <a:lnSpc>
                <a:spcPts val="2165"/>
              </a:lnSpc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1900" b="1" spc="-5" dirty="0">
                <a:solidFill>
                  <a:srgbClr val="0070C0"/>
                </a:solidFill>
                <a:latin typeface="Calibri"/>
                <a:cs typeface="Calibri"/>
              </a:rPr>
              <a:t>Define </a:t>
            </a:r>
            <a:r>
              <a:rPr sz="1900" b="1" dirty="0">
                <a:solidFill>
                  <a:srgbClr val="0070C0"/>
                </a:solidFill>
                <a:latin typeface="Calibri"/>
                <a:cs typeface="Calibri"/>
              </a:rPr>
              <a:t>/ </a:t>
            </a:r>
            <a:r>
              <a:rPr sz="1900" b="1" spc="-5" dirty="0">
                <a:solidFill>
                  <a:srgbClr val="0070C0"/>
                </a:solidFill>
                <a:latin typeface="Calibri"/>
                <a:cs typeface="Calibri"/>
              </a:rPr>
              <a:t>Measure </a:t>
            </a:r>
            <a:r>
              <a:rPr sz="1900" b="1" dirty="0">
                <a:solidFill>
                  <a:srgbClr val="0070C0"/>
                </a:solidFill>
                <a:latin typeface="Calibri"/>
                <a:cs typeface="Calibri"/>
              </a:rPr>
              <a:t>/ </a:t>
            </a:r>
            <a:r>
              <a:rPr sz="1900" b="1" spc="-10" dirty="0">
                <a:solidFill>
                  <a:srgbClr val="0070C0"/>
                </a:solidFill>
                <a:latin typeface="Calibri"/>
                <a:cs typeface="Calibri"/>
              </a:rPr>
              <a:t>Analyze </a:t>
            </a:r>
            <a:r>
              <a:rPr sz="1900" b="1" dirty="0">
                <a:solidFill>
                  <a:srgbClr val="0070C0"/>
                </a:solidFill>
                <a:latin typeface="Calibri"/>
                <a:cs typeface="Calibri"/>
              </a:rPr>
              <a:t>/ </a:t>
            </a:r>
            <a:r>
              <a:rPr sz="1900" b="1" spc="-10" dirty="0">
                <a:solidFill>
                  <a:srgbClr val="FF0000"/>
                </a:solidFill>
                <a:latin typeface="Calibri"/>
                <a:cs typeface="Calibri"/>
              </a:rPr>
              <a:t>Improve </a:t>
            </a:r>
            <a:r>
              <a:rPr sz="1900" b="1" dirty="0">
                <a:solidFill>
                  <a:srgbClr val="0070C0"/>
                </a:solidFill>
                <a:latin typeface="Calibri"/>
                <a:cs typeface="Calibri"/>
              </a:rPr>
              <a:t>Phase – </a:t>
            </a:r>
            <a:r>
              <a:rPr sz="1900" b="1" spc="-5" dirty="0">
                <a:solidFill>
                  <a:srgbClr val="0070C0"/>
                </a:solidFill>
                <a:latin typeface="Calibri"/>
                <a:cs typeface="Calibri"/>
              </a:rPr>
              <a:t>CHANGE </a:t>
            </a:r>
            <a:r>
              <a:rPr sz="1900" b="1" dirty="0">
                <a:solidFill>
                  <a:srgbClr val="0070C0"/>
                </a:solidFill>
                <a:latin typeface="Calibri"/>
                <a:cs typeface="Calibri"/>
              </a:rPr>
              <a:t>Menu, </a:t>
            </a:r>
            <a:r>
              <a:rPr sz="1900" b="1" spc="-10" dirty="0">
                <a:solidFill>
                  <a:srgbClr val="0070C0"/>
                </a:solidFill>
                <a:latin typeface="Calibri"/>
                <a:cs typeface="Calibri"/>
              </a:rPr>
              <a:t>CHANGES </a:t>
            </a:r>
            <a:r>
              <a:rPr sz="1900" b="1" spc="-35" dirty="0">
                <a:solidFill>
                  <a:srgbClr val="0070C0"/>
                </a:solidFill>
                <a:latin typeface="Calibri"/>
                <a:cs typeface="Calibri"/>
              </a:rPr>
              <a:t>Tested </a:t>
            </a:r>
            <a:r>
              <a:rPr sz="1900" b="1" dirty="0">
                <a:solidFill>
                  <a:srgbClr val="0070C0"/>
                </a:solidFill>
                <a:latin typeface="Calibri"/>
                <a:cs typeface="Calibri"/>
              </a:rPr>
              <a:t>=</a:t>
            </a:r>
            <a:r>
              <a:rPr sz="1900" b="1" spc="6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0070C0"/>
                </a:solidFill>
                <a:latin typeface="Calibri"/>
                <a:cs typeface="Calibri"/>
              </a:rPr>
              <a:t>PDSA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600" b="1" spc="-10" dirty="0">
                <a:latin typeface="Calibri"/>
                <a:cs typeface="Calibri"/>
              </a:rPr>
              <a:t>A</a:t>
            </a:r>
            <a:r>
              <a:rPr sz="2600" spc="-10" dirty="0">
                <a:latin typeface="Calibri"/>
                <a:cs typeface="Calibri"/>
              </a:rPr>
              <a:t>genda:</a:t>
            </a:r>
            <a:endParaRPr sz="2600">
              <a:latin typeface="Calibri"/>
              <a:cs typeface="Calibri"/>
            </a:endParaRPr>
          </a:p>
          <a:p>
            <a:pPr marL="926465">
              <a:lnSpc>
                <a:spcPct val="100000"/>
              </a:lnSpc>
              <a:spcBef>
                <a:spcPts val="70"/>
              </a:spcBef>
            </a:pPr>
            <a:r>
              <a:rPr sz="2600" spc="-5" dirty="0">
                <a:latin typeface="Calibri"/>
                <a:cs typeface="Calibri"/>
              </a:rPr>
              <a:t>5S Challenge </a:t>
            </a:r>
            <a:r>
              <a:rPr sz="2600" dirty="0">
                <a:latin typeface="Calibri"/>
                <a:cs typeface="Calibri"/>
              </a:rPr>
              <a:t>/ </a:t>
            </a:r>
            <a:r>
              <a:rPr sz="2600" spc="-5" dirty="0">
                <a:latin typeface="Calibri"/>
                <a:cs typeface="Calibri"/>
              </a:rPr>
              <a:t>5S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Video</a:t>
            </a:r>
            <a:endParaRPr sz="2600">
              <a:latin typeface="Calibri"/>
              <a:cs typeface="Calibri"/>
            </a:endParaRPr>
          </a:p>
          <a:p>
            <a:pPr marL="926465" marR="2597150">
              <a:lnSpc>
                <a:spcPts val="3190"/>
              </a:lnSpc>
              <a:spcBef>
                <a:spcPts val="45"/>
              </a:spcBef>
            </a:pPr>
            <a:r>
              <a:rPr sz="2600" spc="-10" dirty="0">
                <a:latin typeface="Calibri"/>
                <a:cs typeface="Calibri"/>
              </a:rPr>
              <a:t>Challenges </a:t>
            </a:r>
            <a:r>
              <a:rPr sz="2600" spc="-15" dirty="0">
                <a:latin typeface="Calibri"/>
                <a:cs typeface="Calibri"/>
              </a:rPr>
              <a:t>to </a:t>
            </a:r>
            <a:r>
              <a:rPr sz="2600" spc="-10" dirty="0">
                <a:latin typeface="Calibri"/>
                <a:cs typeface="Calibri"/>
              </a:rPr>
              <a:t>improving </a:t>
            </a:r>
            <a:r>
              <a:rPr sz="2600" spc="-5" dirty="0">
                <a:latin typeface="Calibri"/>
                <a:cs typeface="Calibri"/>
              </a:rPr>
              <a:t>VL </a:t>
            </a:r>
            <a:r>
              <a:rPr sz="2600" spc="-15" dirty="0">
                <a:latin typeface="Calibri"/>
                <a:cs typeface="Calibri"/>
              </a:rPr>
              <a:t>Coverage Presented  </a:t>
            </a:r>
            <a:r>
              <a:rPr sz="2600" spc="-10" dirty="0">
                <a:latin typeface="Calibri"/>
                <a:cs typeface="Calibri"/>
              </a:rPr>
              <a:t>Change </a:t>
            </a:r>
            <a:r>
              <a:rPr sz="2600" spc="-5" dirty="0">
                <a:latin typeface="Calibri"/>
                <a:cs typeface="Calibri"/>
              </a:rPr>
              <a:t>Ideas </a:t>
            </a:r>
            <a:r>
              <a:rPr sz="2600" dirty="0">
                <a:latin typeface="Calibri"/>
                <a:cs typeface="Calibri"/>
              </a:rPr>
              <a:t>– </a:t>
            </a:r>
            <a:r>
              <a:rPr sz="2600" spc="-10" dirty="0">
                <a:latin typeface="Calibri"/>
                <a:cs typeface="Calibri"/>
              </a:rPr>
              <a:t>Brainstorming </a:t>
            </a:r>
            <a:r>
              <a:rPr sz="2600" dirty="0">
                <a:latin typeface="Calibri"/>
                <a:cs typeface="Calibri"/>
              </a:rPr>
              <a:t>/ Sharing  </a:t>
            </a:r>
            <a:r>
              <a:rPr sz="2600" spc="-10" dirty="0">
                <a:latin typeface="Calibri"/>
                <a:cs typeface="Calibri"/>
              </a:rPr>
              <a:t>Measurement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Exercise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ts val="3100"/>
              </a:lnSpc>
            </a:pPr>
            <a:r>
              <a:rPr sz="2600" b="1" spc="-10" dirty="0">
                <a:latin typeface="Calibri"/>
                <a:cs typeface="Calibri"/>
              </a:rPr>
              <a:t>G</a:t>
            </a:r>
            <a:r>
              <a:rPr sz="2600" spc="-10" dirty="0">
                <a:latin typeface="Calibri"/>
                <a:cs typeface="Calibri"/>
              </a:rPr>
              <a:t>round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Rules: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74139" y="4306316"/>
            <a:ext cx="10019665" cy="319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900" dirty="0">
                <a:latin typeface="Calibri"/>
                <a:cs typeface="Calibri"/>
              </a:rPr>
              <a:t>Begin &amp; end </a:t>
            </a:r>
            <a:r>
              <a:rPr sz="1900" spc="-5" dirty="0">
                <a:latin typeface="Calibri"/>
                <a:cs typeface="Calibri"/>
              </a:rPr>
              <a:t>on time, </a:t>
            </a:r>
            <a:r>
              <a:rPr sz="1900" spc="-10" dirty="0">
                <a:latin typeface="Calibri"/>
                <a:cs typeface="Calibri"/>
              </a:rPr>
              <a:t>Respect </a:t>
            </a:r>
            <a:r>
              <a:rPr sz="1900" spc="-20" dirty="0">
                <a:latin typeface="Calibri"/>
                <a:cs typeface="Calibri"/>
              </a:rPr>
              <a:t>for </a:t>
            </a:r>
            <a:r>
              <a:rPr sz="1900" dirty="0">
                <a:latin typeface="Calibri"/>
                <a:cs typeface="Calibri"/>
              </a:rPr>
              <a:t>all </a:t>
            </a:r>
            <a:r>
              <a:rPr sz="1900" spc="-10" dirty="0">
                <a:latin typeface="Calibri"/>
                <a:cs typeface="Calibri"/>
              </a:rPr>
              <a:t>persons </a:t>
            </a:r>
            <a:r>
              <a:rPr sz="1900" dirty="0">
                <a:latin typeface="Calibri"/>
                <a:cs typeface="Calibri"/>
              </a:rPr>
              <a:t>&amp; all </a:t>
            </a:r>
            <a:r>
              <a:rPr sz="1900" spc="-5" dirty="0">
                <a:latin typeface="Calibri"/>
                <a:cs typeface="Calibri"/>
              </a:rPr>
              <a:t>thoughts, </a:t>
            </a:r>
            <a:r>
              <a:rPr sz="1900" spc="-10" dirty="0">
                <a:latin typeface="Calibri"/>
                <a:cs typeface="Calibri"/>
              </a:rPr>
              <a:t>Encourage engagement </a:t>
            </a:r>
            <a:r>
              <a:rPr sz="1900" dirty="0">
                <a:latin typeface="Calibri"/>
                <a:cs typeface="Calibri"/>
              </a:rPr>
              <a:t>&amp;</a:t>
            </a:r>
            <a:r>
              <a:rPr sz="1900" spc="7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participation,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6939" y="4510532"/>
            <a:ext cx="9085580" cy="735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8500">
              <a:lnSpc>
                <a:spcPct val="100000"/>
              </a:lnSpc>
            </a:pPr>
            <a:r>
              <a:rPr sz="1900" spc="-10" dirty="0">
                <a:latin typeface="Calibri"/>
                <a:cs typeface="Calibri"/>
              </a:rPr>
              <a:t>Keep </a:t>
            </a:r>
            <a:r>
              <a:rPr sz="1900" dirty="0">
                <a:latin typeface="Calibri"/>
                <a:cs typeface="Calibri"/>
              </a:rPr>
              <a:t>audio </a:t>
            </a:r>
            <a:r>
              <a:rPr sz="1900" spc="-5" dirty="0">
                <a:latin typeface="Calibri"/>
                <a:cs typeface="Calibri"/>
              </a:rPr>
              <a:t>on </a:t>
            </a:r>
            <a:r>
              <a:rPr sz="1900" spc="-10" dirty="0">
                <a:latin typeface="Calibri"/>
                <a:cs typeface="Calibri"/>
              </a:rPr>
              <a:t>mute </a:t>
            </a:r>
            <a:r>
              <a:rPr sz="1900" spc="-5" dirty="0">
                <a:latin typeface="Calibri"/>
                <a:cs typeface="Calibri"/>
              </a:rPr>
              <a:t>unless speaking </a:t>
            </a:r>
            <a:r>
              <a:rPr sz="1900" dirty="0">
                <a:latin typeface="Calibri"/>
                <a:cs typeface="Calibri"/>
              </a:rPr>
              <a:t>/ Raise hand </a:t>
            </a:r>
            <a:r>
              <a:rPr sz="1900" spc="-10" dirty="0">
                <a:latin typeface="Calibri"/>
                <a:cs typeface="Calibri"/>
              </a:rPr>
              <a:t>to share </a:t>
            </a:r>
            <a:r>
              <a:rPr sz="1900" spc="-5" dirty="0">
                <a:latin typeface="Calibri"/>
                <a:cs typeface="Calibri"/>
              </a:rPr>
              <a:t>or </a:t>
            </a:r>
            <a:r>
              <a:rPr sz="1900" dirty="0">
                <a:latin typeface="Calibri"/>
                <a:cs typeface="Calibri"/>
              </a:rPr>
              <a:t>put </a:t>
            </a:r>
            <a:r>
              <a:rPr sz="1900" spc="-5" dirty="0">
                <a:latin typeface="Calibri"/>
                <a:cs typeface="Calibri"/>
              </a:rPr>
              <a:t>question </a:t>
            </a:r>
            <a:r>
              <a:rPr sz="1900" dirty="0">
                <a:latin typeface="Calibri"/>
                <a:cs typeface="Calibri"/>
              </a:rPr>
              <a:t>in </a:t>
            </a:r>
            <a:r>
              <a:rPr sz="1900" spc="-10" dirty="0">
                <a:latin typeface="Calibri"/>
                <a:cs typeface="Calibri"/>
              </a:rPr>
              <a:t>chat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box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600" b="1" spc="-10" dirty="0">
                <a:latin typeface="Calibri"/>
                <a:cs typeface="Calibri"/>
              </a:rPr>
              <a:t>E</a:t>
            </a:r>
            <a:r>
              <a:rPr sz="2600" spc="-10" dirty="0">
                <a:latin typeface="Calibri"/>
                <a:cs typeface="Calibri"/>
              </a:rPr>
              <a:t>xpected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Outcomes: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74139" y="5170423"/>
            <a:ext cx="3999865" cy="1158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ts val="2575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200" b="1" spc="-10" dirty="0">
                <a:solidFill>
                  <a:srgbClr val="0070C0"/>
                </a:solidFill>
                <a:latin typeface="Calibri"/>
                <a:cs typeface="Calibri"/>
              </a:rPr>
              <a:t>Deliverables:</a:t>
            </a:r>
            <a:endParaRPr sz="2200">
              <a:latin typeface="Calibri"/>
              <a:cs typeface="Calibri"/>
            </a:endParaRPr>
          </a:p>
          <a:p>
            <a:pPr marL="698500" lvl="1" indent="-228600">
              <a:lnSpc>
                <a:spcPts val="2070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900" b="1" spc="-10" dirty="0">
                <a:solidFill>
                  <a:srgbClr val="0070C0"/>
                </a:solidFill>
                <a:latin typeface="Calibri"/>
                <a:cs typeface="Calibri"/>
              </a:rPr>
              <a:t>CHANGES</a:t>
            </a:r>
            <a:r>
              <a:rPr sz="1900" b="1" spc="-4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0070C0"/>
                </a:solidFill>
                <a:latin typeface="Calibri"/>
                <a:cs typeface="Calibri"/>
              </a:rPr>
              <a:t>Selected</a:t>
            </a:r>
            <a:endParaRPr sz="1900">
              <a:latin typeface="Calibri"/>
              <a:cs typeface="Calibri"/>
            </a:endParaRPr>
          </a:p>
          <a:p>
            <a:pPr marL="698500" lvl="1" indent="-228600">
              <a:lnSpc>
                <a:spcPts val="2050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900" b="1" spc="-50" dirty="0">
                <a:solidFill>
                  <a:srgbClr val="0070C0"/>
                </a:solidFill>
                <a:latin typeface="Calibri"/>
                <a:cs typeface="Calibri"/>
              </a:rPr>
              <a:t>Test </a:t>
            </a:r>
            <a:r>
              <a:rPr sz="1900" b="1" spc="-10" dirty="0">
                <a:solidFill>
                  <a:srgbClr val="0070C0"/>
                </a:solidFill>
                <a:latin typeface="Calibri"/>
                <a:cs typeface="Calibri"/>
              </a:rPr>
              <a:t>CHANGES </a:t>
            </a:r>
            <a:r>
              <a:rPr sz="1900" b="1" dirty="0">
                <a:solidFill>
                  <a:srgbClr val="0070C0"/>
                </a:solidFill>
                <a:latin typeface="Calibri"/>
                <a:cs typeface="Calibri"/>
              </a:rPr>
              <a:t>- </a:t>
            </a:r>
            <a:r>
              <a:rPr sz="1900" b="1" spc="-10" dirty="0">
                <a:solidFill>
                  <a:srgbClr val="0070C0"/>
                </a:solidFill>
                <a:latin typeface="Calibri"/>
                <a:cs typeface="Calibri"/>
              </a:rPr>
              <a:t>PDSA</a:t>
            </a:r>
            <a:r>
              <a:rPr sz="1900" b="1" spc="3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900" b="1" spc="-15" dirty="0">
                <a:solidFill>
                  <a:srgbClr val="0070C0"/>
                </a:solidFill>
                <a:latin typeface="Calibri"/>
                <a:cs typeface="Calibri"/>
              </a:rPr>
              <a:t>Worksheet</a:t>
            </a:r>
            <a:endParaRPr sz="1900">
              <a:latin typeface="Calibri"/>
              <a:cs typeface="Calibri"/>
            </a:endParaRPr>
          </a:p>
          <a:p>
            <a:pPr marL="698500" lvl="1" indent="-228600">
              <a:lnSpc>
                <a:spcPts val="2195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900" b="1" spc="-10" dirty="0">
                <a:solidFill>
                  <a:srgbClr val="0070C0"/>
                </a:solidFill>
                <a:latin typeface="Calibri"/>
                <a:cs typeface="Calibri"/>
              </a:rPr>
              <a:t>Data </a:t>
            </a:r>
            <a:r>
              <a:rPr sz="1900" b="1" spc="-5" dirty="0">
                <a:solidFill>
                  <a:srgbClr val="0070C0"/>
                </a:solidFill>
                <a:latin typeface="Calibri"/>
                <a:cs typeface="Calibri"/>
              </a:rPr>
              <a:t>Collection</a:t>
            </a:r>
            <a:r>
              <a:rPr sz="1900" b="1" spc="-4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0070C0"/>
                </a:solidFill>
                <a:latin typeface="Calibri"/>
                <a:cs typeface="Calibri"/>
              </a:rPr>
              <a:t>Plan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287768" y="2999232"/>
            <a:ext cx="719327" cy="847344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77967" y="3419855"/>
            <a:ext cx="716279" cy="847344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8322" y="135127"/>
            <a:ext cx="2967355" cy="464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10" dirty="0">
                <a:solidFill>
                  <a:srgbClr val="000000"/>
                </a:solidFill>
                <a:latin typeface="Calibri"/>
                <a:cs typeface="Calibri"/>
              </a:rPr>
              <a:t>Project</a:t>
            </a:r>
            <a:r>
              <a:rPr sz="2800" b="1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0000"/>
                </a:solidFill>
                <a:latin typeface="Calibri"/>
                <a:cs typeface="Calibri"/>
              </a:rPr>
              <a:t>Deliverables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24240" y="647076"/>
            <a:ext cx="2387600" cy="1272540"/>
          </a:xfrm>
          <a:custGeom>
            <a:avLst/>
            <a:gdLst/>
            <a:ahLst/>
            <a:cxnLst/>
            <a:rect l="l" t="t" r="r" b="b"/>
            <a:pathLst>
              <a:path w="2387600" h="1272539">
                <a:moveTo>
                  <a:pt x="1878569" y="0"/>
                </a:moveTo>
                <a:lnTo>
                  <a:pt x="0" y="0"/>
                </a:lnTo>
                <a:lnTo>
                  <a:pt x="508832" y="636043"/>
                </a:lnTo>
                <a:lnTo>
                  <a:pt x="0" y="1272084"/>
                </a:lnTo>
                <a:lnTo>
                  <a:pt x="1878569" y="1272084"/>
                </a:lnTo>
                <a:lnTo>
                  <a:pt x="2387400" y="636043"/>
                </a:lnTo>
                <a:lnTo>
                  <a:pt x="1878569" y="0"/>
                </a:lnTo>
                <a:close/>
              </a:path>
            </a:pathLst>
          </a:custGeom>
          <a:solidFill>
            <a:srgbClr val="445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25887" y="965098"/>
            <a:ext cx="2632075" cy="1272540"/>
          </a:xfrm>
          <a:custGeom>
            <a:avLst/>
            <a:gdLst/>
            <a:ahLst/>
            <a:cxnLst/>
            <a:rect l="l" t="t" r="r" b="b"/>
            <a:pathLst>
              <a:path w="2632075" h="1272539">
                <a:moveTo>
                  <a:pt x="2554439" y="0"/>
                </a:moveTo>
                <a:lnTo>
                  <a:pt x="77620" y="0"/>
                </a:lnTo>
                <a:lnTo>
                  <a:pt x="47407" y="9996"/>
                </a:lnTo>
                <a:lnTo>
                  <a:pt x="22734" y="37258"/>
                </a:lnTo>
                <a:lnTo>
                  <a:pt x="6099" y="77693"/>
                </a:lnTo>
                <a:lnTo>
                  <a:pt x="0" y="127208"/>
                </a:lnTo>
                <a:lnTo>
                  <a:pt x="0" y="1144874"/>
                </a:lnTo>
                <a:lnTo>
                  <a:pt x="6099" y="1194389"/>
                </a:lnTo>
                <a:lnTo>
                  <a:pt x="22734" y="1234824"/>
                </a:lnTo>
                <a:lnTo>
                  <a:pt x="47407" y="1262087"/>
                </a:lnTo>
                <a:lnTo>
                  <a:pt x="77620" y="1272084"/>
                </a:lnTo>
                <a:lnTo>
                  <a:pt x="2554439" y="1272084"/>
                </a:lnTo>
                <a:lnTo>
                  <a:pt x="2584652" y="1262087"/>
                </a:lnTo>
                <a:lnTo>
                  <a:pt x="2609325" y="1234824"/>
                </a:lnTo>
                <a:lnTo>
                  <a:pt x="2625959" y="1194389"/>
                </a:lnTo>
                <a:lnTo>
                  <a:pt x="2632059" y="1144874"/>
                </a:lnTo>
                <a:lnTo>
                  <a:pt x="2632059" y="127208"/>
                </a:lnTo>
                <a:lnTo>
                  <a:pt x="2625959" y="77693"/>
                </a:lnTo>
                <a:lnTo>
                  <a:pt x="2609325" y="37258"/>
                </a:lnTo>
                <a:lnTo>
                  <a:pt x="2584652" y="9996"/>
                </a:lnTo>
                <a:lnTo>
                  <a:pt x="2554439" y="0"/>
                </a:lnTo>
                <a:close/>
              </a:path>
            </a:pathLst>
          </a:custGeom>
          <a:solidFill>
            <a:srgbClr val="FFFFFF">
              <a:alpha val="9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25887" y="965098"/>
            <a:ext cx="2632075" cy="1272540"/>
          </a:xfrm>
          <a:custGeom>
            <a:avLst/>
            <a:gdLst/>
            <a:ahLst/>
            <a:cxnLst/>
            <a:rect l="l" t="t" r="r" b="b"/>
            <a:pathLst>
              <a:path w="2632075" h="1272539">
                <a:moveTo>
                  <a:pt x="0" y="127209"/>
                </a:moveTo>
                <a:lnTo>
                  <a:pt x="6099" y="77693"/>
                </a:lnTo>
                <a:lnTo>
                  <a:pt x="22734" y="37258"/>
                </a:lnTo>
                <a:lnTo>
                  <a:pt x="47407" y="9996"/>
                </a:lnTo>
                <a:lnTo>
                  <a:pt x="77620" y="0"/>
                </a:lnTo>
                <a:lnTo>
                  <a:pt x="2554440" y="0"/>
                </a:lnTo>
                <a:lnTo>
                  <a:pt x="2584653" y="9996"/>
                </a:lnTo>
                <a:lnTo>
                  <a:pt x="2609325" y="37258"/>
                </a:lnTo>
                <a:lnTo>
                  <a:pt x="2625960" y="77693"/>
                </a:lnTo>
                <a:lnTo>
                  <a:pt x="2632060" y="127209"/>
                </a:lnTo>
                <a:lnTo>
                  <a:pt x="2632060" y="1144875"/>
                </a:lnTo>
                <a:lnTo>
                  <a:pt x="2625960" y="1194390"/>
                </a:lnTo>
                <a:lnTo>
                  <a:pt x="2609325" y="1234825"/>
                </a:lnTo>
                <a:lnTo>
                  <a:pt x="2584653" y="1262087"/>
                </a:lnTo>
                <a:lnTo>
                  <a:pt x="2554440" y="1272084"/>
                </a:lnTo>
                <a:lnTo>
                  <a:pt x="77620" y="1272084"/>
                </a:lnTo>
                <a:lnTo>
                  <a:pt x="47407" y="1262087"/>
                </a:lnTo>
                <a:lnTo>
                  <a:pt x="22734" y="1234825"/>
                </a:lnTo>
                <a:lnTo>
                  <a:pt x="6099" y="1194390"/>
                </a:lnTo>
                <a:lnTo>
                  <a:pt x="0" y="1144875"/>
                </a:lnTo>
                <a:lnTo>
                  <a:pt x="0" y="127209"/>
                </a:lnTo>
                <a:close/>
              </a:path>
            </a:pathLst>
          </a:custGeom>
          <a:ln w="12700"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752643" y="1267967"/>
            <a:ext cx="1579880" cy="647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DUE </a:t>
            </a:r>
            <a:r>
              <a:rPr sz="1800" b="1" spc="-15" dirty="0">
                <a:latin typeface="Calibri"/>
                <a:cs typeface="Calibri"/>
              </a:rPr>
              <a:t>AUG</a:t>
            </a:r>
            <a:r>
              <a:rPr sz="1800" b="1" spc="-8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26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50"/>
              </a:spcBef>
            </a:pPr>
            <a:r>
              <a:rPr sz="1800" b="1" spc="-10" dirty="0">
                <a:solidFill>
                  <a:srgbClr val="4472C4"/>
                </a:solidFill>
                <a:latin typeface="Calibri"/>
                <a:cs typeface="Calibri"/>
              </a:rPr>
              <a:t>Define/Measure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860025" y="647076"/>
            <a:ext cx="2387600" cy="1272540"/>
          </a:xfrm>
          <a:custGeom>
            <a:avLst/>
            <a:gdLst/>
            <a:ahLst/>
            <a:cxnLst/>
            <a:rect l="l" t="t" r="r" b="b"/>
            <a:pathLst>
              <a:path w="2387600" h="1272539">
                <a:moveTo>
                  <a:pt x="1878568" y="0"/>
                </a:moveTo>
                <a:lnTo>
                  <a:pt x="0" y="0"/>
                </a:lnTo>
                <a:lnTo>
                  <a:pt x="508831" y="636043"/>
                </a:lnTo>
                <a:lnTo>
                  <a:pt x="0" y="1272084"/>
                </a:lnTo>
                <a:lnTo>
                  <a:pt x="1878568" y="1272084"/>
                </a:lnTo>
                <a:lnTo>
                  <a:pt x="2387400" y="636043"/>
                </a:lnTo>
                <a:lnTo>
                  <a:pt x="1878568" y="0"/>
                </a:lnTo>
                <a:close/>
              </a:path>
            </a:pathLst>
          </a:custGeom>
          <a:solidFill>
            <a:srgbClr val="445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60025" y="647076"/>
            <a:ext cx="2387600" cy="1272540"/>
          </a:xfrm>
          <a:custGeom>
            <a:avLst/>
            <a:gdLst/>
            <a:ahLst/>
            <a:cxnLst/>
            <a:rect l="l" t="t" r="r" b="b"/>
            <a:pathLst>
              <a:path w="2387600" h="1272539">
                <a:moveTo>
                  <a:pt x="0" y="0"/>
                </a:moveTo>
                <a:lnTo>
                  <a:pt x="1878569" y="0"/>
                </a:lnTo>
                <a:lnTo>
                  <a:pt x="2387401" y="636043"/>
                </a:lnTo>
                <a:lnTo>
                  <a:pt x="1878569" y="1272084"/>
                </a:lnTo>
                <a:lnTo>
                  <a:pt x="0" y="1272084"/>
                </a:lnTo>
                <a:lnTo>
                  <a:pt x="508831" y="636043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96665" y="965098"/>
            <a:ext cx="2016125" cy="1272540"/>
          </a:xfrm>
          <a:custGeom>
            <a:avLst/>
            <a:gdLst/>
            <a:ahLst/>
            <a:cxnLst/>
            <a:rect l="l" t="t" r="r" b="b"/>
            <a:pathLst>
              <a:path w="2016125" h="1272539">
                <a:moveTo>
                  <a:pt x="1944255" y="0"/>
                </a:moveTo>
                <a:lnTo>
                  <a:pt x="71771" y="0"/>
                </a:lnTo>
                <a:lnTo>
                  <a:pt x="43834" y="9996"/>
                </a:lnTo>
                <a:lnTo>
                  <a:pt x="21021" y="37258"/>
                </a:lnTo>
                <a:lnTo>
                  <a:pt x="5640" y="77693"/>
                </a:lnTo>
                <a:lnTo>
                  <a:pt x="0" y="127208"/>
                </a:lnTo>
                <a:lnTo>
                  <a:pt x="0" y="1144874"/>
                </a:lnTo>
                <a:lnTo>
                  <a:pt x="5640" y="1194389"/>
                </a:lnTo>
                <a:lnTo>
                  <a:pt x="21021" y="1234824"/>
                </a:lnTo>
                <a:lnTo>
                  <a:pt x="43834" y="1262087"/>
                </a:lnTo>
                <a:lnTo>
                  <a:pt x="71771" y="1272084"/>
                </a:lnTo>
                <a:lnTo>
                  <a:pt x="1944255" y="1272084"/>
                </a:lnTo>
                <a:lnTo>
                  <a:pt x="1972192" y="1262087"/>
                </a:lnTo>
                <a:lnTo>
                  <a:pt x="1995005" y="1234824"/>
                </a:lnTo>
                <a:lnTo>
                  <a:pt x="2010387" y="1194389"/>
                </a:lnTo>
                <a:lnTo>
                  <a:pt x="2016027" y="1144874"/>
                </a:lnTo>
                <a:lnTo>
                  <a:pt x="2016027" y="127208"/>
                </a:lnTo>
                <a:lnTo>
                  <a:pt x="2010387" y="77693"/>
                </a:lnTo>
                <a:lnTo>
                  <a:pt x="1995005" y="37258"/>
                </a:lnTo>
                <a:lnTo>
                  <a:pt x="1972192" y="9996"/>
                </a:lnTo>
                <a:lnTo>
                  <a:pt x="1944255" y="0"/>
                </a:lnTo>
                <a:close/>
              </a:path>
            </a:pathLst>
          </a:custGeom>
          <a:solidFill>
            <a:srgbClr val="FFFFFF">
              <a:alpha val="9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96665" y="965098"/>
            <a:ext cx="2016125" cy="1272540"/>
          </a:xfrm>
          <a:custGeom>
            <a:avLst/>
            <a:gdLst/>
            <a:ahLst/>
            <a:cxnLst/>
            <a:rect l="l" t="t" r="r" b="b"/>
            <a:pathLst>
              <a:path w="2016125" h="1272539">
                <a:moveTo>
                  <a:pt x="0" y="127209"/>
                </a:moveTo>
                <a:lnTo>
                  <a:pt x="5640" y="77693"/>
                </a:lnTo>
                <a:lnTo>
                  <a:pt x="21021" y="37258"/>
                </a:lnTo>
                <a:lnTo>
                  <a:pt x="43834" y="9996"/>
                </a:lnTo>
                <a:lnTo>
                  <a:pt x="71770" y="0"/>
                </a:lnTo>
                <a:lnTo>
                  <a:pt x="1944256" y="0"/>
                </a:lnTo>
                <a:lnTo>
                  <a:pt x="1972192" y="9996"/>
                </a:lnTo>
                <a:lnTo>
                  <a:pt x="1995005" y="37258"/>
                </a:lnTo>
                <a:lnTo>
                  <a:pt x="2010386" y="77693"/>
                </a:lnTo>
                <a:lnTo>
                  <a:pt x="2016027" y="127209"/>
                </a:lnTo>
                <a:lnTo>
                  <a:pt x="2016027" y="1144875"/>
                </a:lnTo>
                <a:lnTo>
                  <a:pt x="2010386" y="1194390"/>
                </a:lnTo>
                <a:lnTo>
                  <a:pt x="1995005" y="1234825"/>
                </a:lnTo>
                <a:lnTo>
                  <a:pt x="1972192" y="1262087"/>
                </a:lnTo>
                <a:lnTo>
                  <a:pt x="1944256" y="1272084"/>
                </a:lnTo>
                <a:lnTo>
                  <a:pt x="71770" y="1272084"/>
                </a:lnTo>
                <a:lnTo>
                  <a:pt x="43834" y="1262087"/>
                </a:lnTo>
                <a:lnTo>
                  <a:pt x="21021" y="1234825"/>
                </a:lnTo>
                <a:lnTo>
                  <a:pt x="5640" y="1194390"/>
                </a:lnTo>
                <a:lnTo>
                  <a:pt x="0" y="1144875"/>
                </a:lnTo>
                <a:lnTo>
                  <a:pt x="0" y="127209"/>
                </a:lnTo>
                <a:close/>
              </a:path>
            </a:pathLst>
          </a:custGeom>
          <a:ln w="12700"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666191" y="1146047"/>
            <a:ext cx="1677035" cy="885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DUE </a:t>
            </a:r>
            <a:r>
              <a:rPr sz="1800" b="1" spc="-5" dirty="0">
                <a:latin typeface="Calibri"/>
                <a:cs typeface="Calibri"/>
              </a:rPr>
              <a:t>SEPT</a:t>
            </a:r>
            <a:r>
              <a:rPr sz="1800" b="1" spc="-9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  <a:p>
            <a:pPr marL="12065" marR="5080" algn="ctr">
              <a:lnSpc>
                <a:spcPts val="1900"/>
              </a:lnSpc>
              <a:spcBef>
                <a:spcPts val="805"/>
              </a:spcBef>
            </a:pPr>
            <a:r>
              <a:rPr sz="1800" b="1" dirty="0">
                <a:solidFill>
                  <a:srgbClr val="4472C4"/>
                </a:solidFill>
                <a:latin typeface="Calibri"/>
                <a:cs typeface="Calibri"/>
              </a:rPr>
              <a:t>D</a:t>
            </a:r>
            <a:r>
              <a:rPr sz="1800" b="1" spc="-20" dirty="0">
                <a:solidFill>
                  <a:srgbClr val="4472C4"/>
                </a:solidFill>
                <a:latin typeface="Calibri"/>
                <a:cs typeface="Calibri"/>
              </a:rPr>
              <a:t>e</a:t>
            </a:r>
            <a:r>
              <a:rPr sz="1800" b="1" spc="5" dirty="0">
                <a:solidFill>
                  <a:srgbClr val="4472C4"/>
                </a:solidFill>
                <a:latin typeface="Calibri"/>
                <a:cs typeface="Calibri"/>
              </a:rPr>
              <a:t>f</a:t>
            </a:r>
            <a:r>
              <a:rPr sz="1800" b="1" spc="-5" dirty="0">
                <a:solidFill>
                  <a:srgbClr val="4472C4"/>
                </a:solidFill>
                <a:latin typeface="Calibri"/>
                <a:cs typeface="Calibri"/>
              </a:rPr>
              <a:t>in</a:t>
            </a:r>
            <a:r>
              <a:rPr sz="1800" b="1" spc="-10" dirty="0">
                <a:solidFill>
                  <a:srgbClr val="4472C4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4472C4"/>
                </a:solidFill>
                <a:latin typeface="Calibri"/>
                <a:cs typeface="Calibri"/>
              </a:rPr>
              <a:t>/M</a:t>
            </a:r>
            <a:r>
              <a:rPr sz="1800" b="1" spc="-10" dirty="0">
                <a:solidFill>
                  <a:srgbClr val="4472C4"/>
                </a:solidFill>
                <a:latin typeface="Calibri"/>
                <a:cs typeface="Calibri"/>
              </a:rPr>
              <a:t>e</a:t>
            </a:r>
            <a:r>
              <a:rPr sz="1800" b="1" spc="-5" dirty="0">
                <a:solidFill>
                  <a:srgbClr val="4472C4"/>
                </a:solidFill>
                <a:latin typeface="Calibri"/>
                <a:cs typeface="Calibri"/>
              </a:rPr>
              <a:t>a</a:t>
            </a:r>
            <a:r>
              <a:rPr sz="1800" b="1" spc="-10" dirty="0">
                <a:solidFill>
                  <a:srgbClr val="4472C4"/>
                </a:solidFill>
                <a:latin typeface="Calibri"/>
                <a:cs typeface="Calibri"/>
              </a:rPr>
              <a:t>s</a:t>
            </a:r>
            <a:r>
              <a:rPr sz="1800" b="1" spc="-5" dirty="0">
                <a:solidFill>
                  <a:srgbClr val="4472C4"/>
                </a:solidFill>
                <a:latin typeface="Calibri"/>
                <a:cs typeface="Calibri"/>
              </a:rPr>
              <a:t>u</a:t>
            </a:r>
            <a:r>
              <a:rPr sz="1800" b="1" spc="-25" dirty="0">
                <a:solidFill>
                  <a:srgbClr val="4472C4"/>
                </a:solidFill>
                <a:latin typeface="Calibri"/>
                <a:cs typeface="Calibri"/>
              </a:rPr>
              <a:t>r</a:t>
            </a:r>
            <a:r>
              <a:rPr sz="1800" b="1" spc="-10" dirty="0">
                <a:solidFill>
                  <a:srgbClr val="4472C4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4472C4"/>
                </a:solidFill>
                <a:latin typeface="Calibri"/>
                <a:cs typeface="Calibri"/>
              </a:rPr>
              <a:t>/  </a:t>
            </a:r>
            <a:r>
              <a:rPr sz="1800" b="1" spc="-15" dirty="0">
                <a:solidFill>
                  <a:srgbClr val="4472C4"/>
                </a:solidFill>
                <a:latin typeface="Calibri"/>
                <a:cs typeface="Calibri"/>
              </a:rPr>
              <a:t>Analyze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586969" y="647076"/>
            <a:ext cx="2387600" cy="1272540"/>
          </a:xfrm>
          <a:custGeom>
            <a:avLst/>
            <a:gdLst/>
            <a:ahLst/>
            <a:cxnLst/>
            <a:rect l="l" t="t" r="r" b="b"/>
            <a:pathLst>
              <a:path w="2387600" h="1272539">
                <a:moveTo>
                  <a:pt x="1878568" y="0"/>
                </a:moveTo>
                <a:lnTo>
                  <a:pt x="0" y="0"/>
                </a:lnTo>
                <a:lnTo>
                  <a:pt x="508831" y="636043"/>
                </a:lnTo>
                <a:lnTo>
                  <a:pt x="0" y="1272084"/>
                </a:lnTo>
                <a:lnTo>
                  <a:pt x="1878568" y="1272084"/>
                </a:lnTo>
                <a:lnTo>
                  <a:pt x="2387400" y="636043"/>
                </a:lnTo>
                <a:lnTo>
                  <a:pt x="1878568" y="0"/>
                </a:lnTo>
                <a:close/>
              </a:path>
            </a:pathLst>
          </a:custGeom>
          <a:solidFill>
            <a:srgbClr val="445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23608" y="965098"/>
            <a:ext cx="2016125" cy="1272540"/>
          </a:xfrm>
          <a:custGeom>
            <a:avLst/>
            <a:gdLst/>
            <a:ahLst/>
            <a:cxnLst/>
            <a:rect l="l" t="t" r="r" b="b"/>
            <a:pathLst>
              <a:path w="2016125" h="1272539">
                <a:moveTo>
                  <a:pt x="1944255" y="0"/>
                </a:moveTo>
                <a:lnTo>
                  <a:pt x="71770" y="0"/>
                </a:lnTo>
                <a:lnTo>
                  <a:pt x="43834" y="9996"/>
                </a:lnTo>
                <a:lnTo>
                  <a:pt x="21021" y="37258"/>
                </a:lnTo>
                <a:lnTo>
                  <a:pt x="5640" y="77693"/>
                </a:lnTo>
                <a:lnTo>
                  <a:pt x="0" y="127208"/>
                </a:lnTo>
                <a:lnTo>
                  <a:pt x="0" y="1144874"/>
                </a:lnTo>
                <a:lnTo>
                  <a:pt x="5640" y="1194389"/>
                </a:lnTo>
                <a:lnTo>
                  <a:pt x="21021" y="1234824"/>
                </a:lnTo>
                <a:lnTo>
                  <a:pt x="43834" y="1262087"/>
                </a:lnTo>
                <a:lnTo>
                  <a:pt x="71770" y="1272084"/>
                </a:lnTo>
                <a:lnTo>
                  <a:pt x="1944255" y="1272084"/>
                </a:lnTo>
                <a:lnTo>
                  <a:pt x="1972192" y="1262087"/>
                </a:lnTo>
                <a:lnTo>
                  <a:pt x="1995005" y="1234824"/>
                </a:lnTo>
                <a:lnTo>
                  <a:pt x="2010387" y="1194389"/>
                </a:lnTo>
                <a:lnTo>
                  <a:pt x="2016027" y="1144874"/>
                </a:lnTo>
                <a:lnTo>
                  <a:pt x="2016027" y="127208"/>
                </a:lnTo>
                <a:lnTo>
                  <a:pt x="2010387" y="77693"/>
                </a:lnTo>
                <a:lnTo>
                  <a:pt x="1995005" y="37258"/>
                </a:lnTo>
                <a:lnTo>
                  <a:pt x="1972192" y="9996"/>
                </a:lnTo>
                <a:lnTo>
                  <a:pt x="1944255" y="0"/>
                </a:lnTo>
                <a:close/>
              </a:path>
            </a:pathLst>
          </a:custGeom>
          <a:solidFill>
            <a:srgbClr val="FFFFFF">
              <a:alpha val="9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223608" y="965098"/>
            <a:ext cx="2016125" cy="1272540"/>
          </a:xfrm>
          <a:custGeom>
            <a:avLst/>
            <a:gdLst/>
            <a:ahLst/>
            <a:cxnLst/>
            <a:rect l="l" t="t" r="r" b="b"/>
            <a:pathLst>
              <a:path w="2016125" h="1272539">
                <a:moveTo>
                  <a:pt x="0" y="127209"/>
                </a:moveTo>
                <a:lnTo>
                  <a:pt x="5640" y="77693"/>
                </a:lnTo>
                <a:lnTo>
                  <a:pt x="21021" y="37258"/>
                </a:lnTo>
                <a:lnTo>
                  <a:pt x="43834" y="9996"/>
                </a:lnTo>
                <a:lnTo>
                  <a:pt x="71770" y="0"/>
                </a:lnTo>
                <a:lnTo>
                  <a:pt x="1944256" y="0"/>
                </a:lnTo>
                <a:lnTo>
                  <a:pt x="1972192" y="9996"/>
                </a:lnTo>
                <a:lnTo>
                  <a:pt x="1995005" y="37258"/>
                </a:lnTo>
                <a:lnTo>
                  <a:pt x="2010386" y="77693"/>
                </a:lnTo>
                <a:lnTo>
                  <a:pt x="2016027" y="127209"/>
                </a:lnTo>
                <a:lnTo>
                  <a:pt x="2016027" y="1144875"/>
                </a:lnTo>
                <a:lnTo>
                  <a:pt x="2010386" y="1194390"/>
                </a:lnTo>
                <a:lnTo>
                  <a:pt x="1995005" y="1234825"/>
                </a:lnTo>
                <a:lnTo>
                  <a:pt x="1972192" y="1262087"/>
                </a:lnTo>
                <a:lnTo>
                  <a:pt x="1944256" y="1272084"/>
                </a:lnTo>
                <a:lnTo>
                  <a:pt x="71770" y="1272084"/>
                </a:lnTo>
                <a:lnTo>
                  <a:pt x="43834" y="1262087"/>
                </a:lnTo>
                <a:lnTo>
                  <a:pt x="21021" y="1234825"/>
                </a:lnTo>
                <a:lnTo>
                  <a:pt x="5640" y="1194390"/>
                </a:lnTo>
                <a:lnTo>
                  <a:pt x="0" y="1144875"/>
                </a:lnTo>
                <a:lnTo>
                  <a:pt x="0" y="127209"/>
                </a:lnTo>
                <a:close/>
              </a:path>
            </a:pathLst>
          </a:custGeom>
          <a:ln w="12700"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350559" y="1097279"/>
            <a:ext cx="1762125" cy="9886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DUE </a:t>
            </a:r>
            <a:r>
              <a:rPr sz="1800" b="1" spc="-5" dirty="0">
                <a:latin typeface="Calibri"/>
                <a:cs typeface="Calibri"/>
              </a:rPr>
              <a:t>SEPT</a:t>
            </a:r>
            <a:r>
              <a:rPr sz="1800" b="1" spc="-9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14</a:t>
            </a:r>
            <a:endParaRPr sz="1800">
              <a:latin typeface="Calibri"/>
              <a:cs typeface="Calibri"/>
            </a:endParaRPr>
          </a:p>
          <a:p>
            <a:pPr marL="12700" marR="5080" algn="ctr">
              <a:lnSpc>
                <a:spcPts val="2710"/>
              </a:lnSpc>
              <a:spcBef>
                <a:spcPts val="160"/>
              </a:spcBef>
            </a:pPr>
            <a:r>
              <a:rPr sz="1800" b="1" spc="-5" dirty="0">
                <a:latin typeface="Calibri"/>
                <a:cs typeface="Calibri"/>
              </a:rPr>
              <a:t>Learning </a:t>
            </a:r>
            <a:r>
              <a:rPr sz="1800" b="1" spc="-10" dirty="0">
                <a:latin typeface="Calibri"/>
                <a:cs typeface="Calibri"/>
              </a:rPr>
              <a:t>Session</a:t>
            </a:r>
            <a:r>
              <a:rPr sz="1800" b="1" spc="-8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3  </a:t>
            </a:r>
            <a:r>
              <a:rPr sz="1800" b="1" spc="-15" dirty="0">
                <a:solidFill>
                  <a:srgbClr val="4472C4"/>
                </a:solidFill>
                <a:latin typeface="Calibri"/>
                <a:cs typeface="Calibri"/>
              </a:rPr>
              <a:t>Improve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1067299" y="2258765"/>
          <a:ext cx="10672944" cy="39616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2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1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4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843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1610">
                <a:tc>
                  <a:txBody>
                    <a:bodyPr/>
                    <a:lstStyle/>
                    <a:p>
                      <a:pPr marL="318770" marR="617220" indent="-227329">
                        <a:lnSpc>
                          <a:spcPct val="110500"/>
                        </a:lnSpc>
                        <a:spcBef>
                          <a:spcPts val="95"/>
                        </a:spcBef>
                      </a:pPr>
                      <a:r>
                        <a:rPr sz="1500" spc="500" dirty="0">
                          <a:latin typeface="Arial"/>
                          <a:cs typeface="Arial"/>
                        </a:rPr>
                        <a:t>q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Process mapping 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(current,</a:t>
                      </a:r>
                      <a:r>
                        <a:rPr sz="20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updated  COVID)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500" spc="500" dirty="0">
                          <a:latin typeface="Arial"/>
                          <a:cs typeface="Arial"/>
                        </a:rPr>
                        <a:t>q</a:t>
                      </a:r>
                      <a:r>
                        <a:rPr sz="1500" spc="-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Problem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Statement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500" spc="500" dirty="0">
                          <a:latin typeface="Arial"/>
                          <a:cs typeface="Arial"/>
                        </a:rPr>
                        <a:t>q</a:t>
                      </a:r>
                      <a:r>
                        <a:rPr sz="1500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Baseline Metric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500" spc="500" dirty="0">
                          <a:latin typeface="Arial"/>
                          <a:cs typeface="Arial"/>
                        </a:rPr>
                        <a:t>q</a:t>
                      </a:r>
                      <a:r>
                        <a:rPr sz="1500" spc="-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Presentation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R w="28575">
                      <a:solidFill>
                        <a:srgbClr val="4472C4"/>
                      </a:solidFill>
                      <a:prstDash val="solid"/>
                    </a:lnR>
                    <a:solidFill>
                      <a:srgbClr val="E7E6E6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500" spc="500" dirty="0">
                          <a:latin typeface="Arial"/>
                          <a:cs typeface="Arial"/>
                        </a:rPr>
                        <a:t>q</a:t>
                      </a:r>
                      <a:r>
                        <a:rPr sz="15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25" dirty="0">
                          <a:latin typeface="Calibri"/>
                          <a:cs typeface="Calibri"/>
                        </a:rPr>
                        <a:t>Voice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of the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customer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304165" marR="81280" indent="-227329">
                        <a:lnSpc>
                          <a:spcPts val="2690"/>
                        </a:lnSpc>
                        <a:spcBef>
                          <a:spcPts val="60"/>
                        </a:spcBef>
                      </a:pPr>
                      <a:r>
                        <a:rPr sz="1500" spc="500" dirty="0">
                          <a:latin typeface="Arial"/>
                          <a:cs typeface="Arial"/>
                        </a:rPr>
                        <a:t>q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Analyze tools 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(Fishbone,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5 </a:t>
                      </a:r>
                      <a:r>
                        <a:rPr sz="2000" b="1" spc="-15" dirty="0">
                          <a:latin typeface="Calibri"/>
                          <a:cs typeface="Calibri"/>
                        </a:rPr>
                        <a:t>whys,</a:t>
                      </a:r>
                      <a:r>
                        <a:rPr sz="20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etc.)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13081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500" spc="500" dirty="0">
                          <a:latin typeface="Arial"/>
                          <a:cs typeface="Arial"/>
                        </a:rPr>
                        <a:t>q</a:t>
                      </a:r>
                      <a:r>
                        <a:rPr sz="15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Presentation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28575">
                      <a:solidFill>
                        <a:srgbClr val="4472C4"/>
                      </a:solidFill>
                      <a:prstDash val="solid"/>
                    </a:lnL>
                    <a:lnR w="28575">
                      <a:solidFill>
                        <a:srgbClr val="4472C4"/>
                      </a:solidFill>
                      <a:prstDash val="solid"/>
                    </a:lnR>
                    <a:solidFill>
                      <a:srgbClr val="E7E6E6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500" spc="500" dirty="0">
                          <a:latin typeface="Arial"/>
                          <a:cs typeface="Arial"/>
                        </a:rPr>
                        <a:t>q</a:t>
                      </a:r>
                      <a:r>
                        <a:rPr sz="1500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5 S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7683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500" spc="500" dirty="0">
                          <a:latin typeface="Arial"/>
                          <a:cs typeface="Arial"/>
                        </a:rPr>
                        <a:t>q</a:t>
                      </a:r>
                      <a:r>
                        <a:rPr sz="1500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Linkage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of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304165" marR="624205" algn="just">
                        <a:lnSpc>
                          <a:spcPct val="108500"/>
                        </a:lnSpc>
                        <a:spcBef>
                          <a:spcPts val="80"/>
                        </a:spcBef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Identified OFI,  </a:t>
                      </a:r>
                      <a:r>
                        <a:rPr sz="2000" b="1" spc="-15" dirty="0">
                          <a:latin typeface="Calibri"/>
                          <a:cs typeface="Calibri"/>
                        </a:rPr>
                        <a:t>VOC,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&amp;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RCA</a:t>
                      </a:r>
                      <a:r>
                        <a:rPr sz="2000" b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5" dirty="0">
                          <a:latin typeface="Calibri"/>
                          <a:cs typeface="Calibri"/>
                        </a:rPr>
                        <a:t>to 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CHANGES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76835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500" spc="500" dirty="0">
                          <a:latin typeface="Arial"/>
                          <a:cs typeface="Arial"/>
                        </a:rPr>
                        <a:t>q</a:t>
                      </a:r>
                      <a:r>
                        <a:rPr sz="1500" spc="-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Presentation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28575">
                      <a:solidFill>
                        <a:srgbClr val="4472C4"/>
                      </a:solidFill>
                      <a:prstDash val="solid"/>
                    </a:lnL>
                    <a:lnR w="28575">
                      <a:solidFill>
                        <a:srgbClr val="4472C4"/>
                      </a:solidFill>
                      <a:prstDash val="solid"/>
                    </a:lnR>
                    <a:solidFill>
                      <a:srgbClr val="E7E6E6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500" spc="500" dirty="0">
                          <a:latin typeface="Arial"/>
                          <a:cs typeface="Arial"/>
                        </a:rPr>
                        <a:t>q</a:t>
                      </a:r>
                      <a:r>
                        <a:rPr sz="15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CHANGES (2)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365760" marR="199390">
                        <a:lnSpc>
                          <a:spcPts val="2690"/>
                        </a:lnSpc>
                        <a:spcBef>
                          <a:spcPts val="60"/>
                        </a:spcBef>
                      </a:pPr>
                      <a:r>
                        <a:rPr sz="2000" b="1" spc="-40" dirty="0">
                          <a:latin typeface="Calibri"/>
                          <a:cs typeface="Calibri"/>
                        </a:rPr>
                        <a:t>Tested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(PDSA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– 2  </a:t>
                      </a:r>
                      <a:r>
                        <a:rPr sz="2000" b="1" spc="-15" dirty="0">
                          <a:latin typeface="Calibri"/>
                          <a:cs typeface="Calibri"/>
                        </a:rPr>
                        <a:t>for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each</a:t>
                      </a:r>
                      <a:r>
                        <a:rPr sz="20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CHANGE)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365760" marR="309245" indent="-234950">
                        <a:lnSpc>
                          <a:spcPts val="2590"/>
                        </a:lnSpc>
                      </a:pPr>
                      <a:r>
                        <a:rPr sz="1500" spc="500" dirty="0">
                          <a:latin typeface="Arial"/>
                          <a:cs typeface="Arial"/>
                        </a:rPr>
                        <a:t>q</a:t>
                      </a:r>
                      <a:r>
                        <a:rPr sz="15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5" dirty="0">
                          <a:latin typeface="Calibri"/>
                          <a:cs typeface="Calibri"/>
                        </a:rPr>
                        <a:t>Data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Collection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– 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After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36576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Improvement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7683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500" spc="500" dirty="0">
                          <a:latin typeface="Arial"/>
                          <a:cs typeface="Arial"/>
                        </a:rPr>
                        <a:t>q</a:t>
                      </a:r>
                      <a:r>
                        <a:rPr sz="1500" spc="-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Presentation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28575">
                      <a:solidFill>
                        <a:srgbClr val="4472C4"/>
                      </a:solidFill>
                      <a:prstDash val="solid"/>
                    </a:lnL>
                    <a:solidFill>
                      <a:srgbClr val="E7E6E6">
                        <a:alpha val="5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object 17"/>
          <p:cNvSpPr/>
          <p:nvPr/>
        </p:nvSpPr>
        <p:spPr>
          <a:xfrm>
            <a:off x="9382990" y="670449"/>
            <a:ext cx="2387600" cy="1272540"/>
          </a:xfrm>
          <a:custGeom>
            <a:avLst/>
            <a:gdLst/>
            <a:ahLst/>
            <a:cxnLst/>
            <a:rect l="l" t="t" r="r" b="b"/>
            <a:pathLst>
              <a:path w="2387600" h="1272539">
                <a:moveTo>
                  <a:pt x="1878568" y="0"/>
                </a:moveTo>
                <a:lnTo>
                  <a:pt x="0" y="0"/>
                </a:lnTo>
                <a:lnTo>
                  <a:pt x="508831" y="636042"/>
                </a:lnTo>
                <a:lnTo>
                  <a:pt x="0" y="1272082"/>
                </a:lnTo>
                <a:lnTo>
                  <a:pt x="1878568" y="1272082"/>
                </a:lnTo>
                <a:lnTo>
                  <a:pt x="2387400" y="636042"/>
                </a:lnTo>
                <a:lnTo>
                  <a:pt x="1878568" y="0"/>
                </a:lnTo>
                <a:close/>
              </a:path>
            </a:pathLst>
          </a:custGeom>
          <a:solidFill>
            <a:srgbClr val="445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964297" y="975889"/>
            <a:ext cx="2016125" cy="1272540"/>
          </a:xfrm>
          <a:custGeom>
            <a:avLst/>
            <a:gdLst/>
            <a:ahLst/>
            <a:cxnLst/>
            <a:rect l="l" t="t" r="r" b="b"/>
            <a:pathLst>
              <a:path w="2016125" h="1272539">
                <a:moveTo>
                  <a:pt x="1944255" y="0"/>
                </a:moveTo>
                <a:lnTo>
                  <a:pt x="71770" y="0"/>
                </a:lnTo>
                <a:lnTo>
                  <a:pt x="43834" y="9996"/>
                </a:lnTo>
                <a:lnTo>
                  <a:pt x="21021" y="37259"/>
                </a:lnTo>
                <a:lnTo>
                  <a:pt x="5640" y="77694"/>
                </a:lnTo>
                <a:lnTo>
                  <a:pt x="0" y="127209"/>
                </a:lnTo>
                <a:lnTo>
                  <a:pt x="0" y="1144875"/>
                </a:lnTo>
                <a:lnTo>
                  <a:pt x="5640" y="1194390"/>
                </a:lnTo>
                <a:lnTo>
                  <a:pt x="21021" y="1234825"/>
                </a:lnTo>
                <a:lnTo>
                  <a:pt x="43834" y="1262087"/>
                </a:lnTo>
                <a:lnTo>
                  <a:pt x="71770" y="1272084"/>
                </a:lnTo>
                <a:lnTo>
                  <a:pt x="1944255" y="1272084"/>
                </a:lnTo>
                <a:lnTo>
                  <a:pt x="1972192" y="1262087"/>
                </a:lnTo>
                <a:lnTo>
                  <a:pt x="1995005" y="1234825"/>
                </a:lnTo>
                <a:lnTo>
                  <a:pt x="2010387" y="1194390"/>
                </a:lnTo>
                <a:lnTo>
                  <a:pt x="2016027" y="1144875"/>
                </a:lnTo>
                <a:lnTo>
                  <a:pt x="2016027" y="127209"/>
                </a:lnTo>
                <a:lnTo>
                  <a:pt x="2010387" y="77694"/>
                </a:lnTo>
                <a:lnTo>
                  <a:pt x="1995005" y="37259"/>
                </a:lnTo>
                <a:lnTo>
                  <a:pt x="1972192" y="9996"/>
                </a:lnTo>
                <a:lnTo>
                  <a:pt x="1944255" y="0"/>
                </a:lnTo>
                <a:close/>
              </a:path>
            </a:pathLst>
          </a:custGeom>
          <a:solidFill>
            <a:srgbClr val="FFFFFF">
              <a:alpha val="9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964297" y="975889"/>
            <a:ext cx="2016125" cy="1272540"/>
          </a:xfrm>
          <a:custGeom>
            <a:avLst/>
            <a:gdLst/>
            <a:ahLst/>
            <a:cxnLst/>
            <a:rect l="l" t="t" r="r" b="b"/>
            <a:pathLst>
              <a:path w="2016125" h="1272539">
                <a:moveTo>
                  <a:pt x="0" y="127209"/>
                </a:moveTo>
                <a:lnTo>
                  <a:pt x="5640" y="77693"/>
                </a:lnTo>
                <a:lnTo>
                  <a:pt x="21021" y="37258"/>
                </a:lnTo>
                <a:lnTo>
                  <a:pt x="43834" y="9996"/>
                </a:lnTo>
                <a:lnTo>
                  <a:pt x="71770" y="0"/>
                </a:lnTo>
                <a:lnTo>
                  <a:pt x="1944256" y="0"/>
                </a:lnTo>
                <a:lnTo>
                  <a:pt x="1972192" y="9996"/>
                </a:lnTo>
                <a:lnTo>
                  <a:pt x="1995005" y="37258"/>
                </a:lnTo>
                <a:lnTo>
                  <a:pt x="2010386" y="77693"/>
                </a:lnTo>
                <a:lnTo>
                  <a:pt x="2016027" y="127209"/>
                </a:lnTo>
                <a:lnTo>
                  <a:pt x="2016027" y="1144875"/>
                </a:lnTo>
                <a:lnTo>
                  <a:pt x="2010386" y="1194390"/>
                </a:lnTo>
                <a:lnTo>
                  <a:pt x="1995005" y="1234825"/>
                </a:lnTo>
                <a:lnTo>
                  <a:pt x="1972192" y="1262087"/>
                </a:lnTo>
                <a:lnTo>
                  <a:pt x="1944256" y="1272084"/>
                </a:lnTo>
                <a:lnTo>
                  <a:pt x="71770" y="1272084"/>
                </a:lnTo>
                <a:lnTo>
                  <a:pt x="43834" y="1262087"/>
                </a:lnTo>
                <a:lnTo>
                  <a:pt x="21021" y="1234825"/>
                </a:lnTo>
                <a:lnTo>
                  <a:pt x="5640" y="1194390"/>
                </a:lnTo>
                <a:lnTo>
                  <a:pt x="0" y="1144875"/>
                </a:lnTo>
                <a:lnTo>
                  <a:pt x="0" y="127209"/>
                </a:lnTo>
                <a:close/>
              </a:path>
            </a:pathLst>
          </a:custGeom>
          <a:ln w="12700"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0114743" y="1280159"/>
            <a:ext cx="1715770" cy="644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DUE </a:t>
            </a:r>
            <a:r>
              <a:rPr sz="1800" b="1" spc="-5" dirty="0">
                <a:latin typeface="Calibri"/>
                <a:cs typeface="Calibri"/>
              </a:rPr>
              <a:t>SEPT</a:t>
            </a:r>
            <a:r>
              <a:rPr sz="1800" b="1" spc="-9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30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25"/>
              </a:spcBef>
            </a:pPr>
            <a:r>
              <a:rPr sz="1800" b="1" spc="-15" dirty="0">
                <a:solidFill>
                  <a:srgbClr val="4472C4"/>
                </a:solidFill>
                <a:latin typeface="Calibri"/>
                <a:cs typeface="Calibri"/>
              </a:rPr>
              <a:t>Improve </a:t>
            </a:r>
            <a:r>
              <a:rPr sz="1800" b="1" dirty="0">
                <a:solidFill>
                  <a:srgbClr val="4472C4"/>
                </a:solidFill>
                <a:latin typeface="Calibri"/>
                <a:cs typeface="Calibri"/>
              </a:rPr>
              <a:t>/</a:t>
            </a:r>
            <a:r>
              <a:rPr sz="1800" b="1" spc="-50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4472C4"/>
                </a:solidFill>
                <a:latin typeface="Calibri"/>
                <a:cs typeface="Calibri"/>
              </a:rPr>
              <a:t>Control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92277" y="2762504"/>
            <a:ext cx="5749290" cy="1430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800" b="0" dirty="0">
                <a:solidFill>
                  <a:srgbClr val="FFFFFF"/>
                </a:solidFill>
                <a:latin typeface="Calibri Light"/>
                <a:cs typeface="Calibri Light"/>
              </a:rPr>
              <a:t>5S</a:t>
            </a:r>
            <a:r>
              <a:rPr sz="8800" b="0" spc="-7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8800" b="0" spc="-15" dirty="0">
                <a:solidFill>
                  <a:srgbClr val="FFFFFF"/>
                </a:solidFill>
                <a:latin typeface="Calibri Light"/>
                <a:cs typeface="Calibri Light"/>
              </a:rPr>
              <a:t>Challenge</a:t>
            </a:r>
            <a:endParaRPr sz="880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6205" y="115192"/>
            <a:ext cx="11939905" cy="6628130"/>
          </a:xfrm>
          <a:custGeom>
            <a:avLst/>
            <a:gdLst/>
            <a:ahLst/>
            <a:cxnLst/>
            <a:rect l="l" t="t" r="r" b="b"/>
            <a:pathLst>
              <a:path w="11939905" h="6628130">
                <a:moveTo>
                  <a:pt x="0" y="0"/>
                </a:moveTo>
                <a:lnTo>
                  <a:pt x="11939588" y="0"/>
                </a:lnTo>
                <a:lnTo>
                  <a:pt x="11939588" y="6627614"/>
                </a:lnTo>
                <a:lnTo>
                  <a:pt x="0" y="662761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99232" y="1883639"/>
            <a:ext cx="6936105" cy="0"/>
          </a:xfrm>
          <a:custGeom>
            <a:avLst/>
            <a:gdLst/>
            <a:ahLst/>
            <a:cxnLst/>
            <a:rect l="l" t="t" r="r" b="b"/>
            <a:pathLst>
              <a:path w="6936105">
                <a:moveTo>
                  <a:pt x="6935760" y="0"/>
                </a:moveTo>
                <a:lnTo>
                  <a:pt x="0" y="1"/>
                </a:lnTo>
              </a:path>
            </a:pathLst>
          </a:custGeom>
          <a:ln w="1270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99232" y="5066756"/>
            <a:ext cx="6936105" cy="0"/>
          </a:xfrm>
          <a:custGeom>
            <a:avLst/>
            <a:gdLst/>
            <a:ahLst/>
            <a:cxnLst/>
            <a:rect l="l" t="t" r="r" b="b"/>
            <a:pathLst>
              <a:path w="6936105">
                <a:moveTo>
                  <a:pt x="6935760" y="0"/>
                </a:moveTo>
                <a:lnTo>
                  <a:pt x="0" y="1"/>
                </a:lnTo>
              </a:path>
            </a:pathLst>
          </a:custGeom>
          <a:ln w="1270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91637" y="648207"/>
            <a:ext cx="9076690" cy="721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0" spc="-10" dirty="0">
                <a:solidFill>
                  <a:srgbClr val="000000"/>
                </a:solidFill>
                <a:latin typeface="Calibri Light"/>
                <a:cs typeface="Calibri Light"/>
              </a:rPr>
              <a:t>And </a:t>
            </a:r>
            <a:r>
              <a:rPr b="0" spc="-5" dirty="0">
                <a:solidFill>
                  <a:srgbClr val="000000"/>
                </a:solidFill>
                <a:latin typeface="Calibri Light"/>
                <a:cs typeface="Calibri Light"/>
              </a:rPr>
              <a:t>the </a:t>
            </a:r>
            <a:r>
              <a:rPr b="0" spc="-15" dirty="0">
                <a:solidFill>
                  <a:srgbClr val="000000"/>
                </a:solidFill>
                <a:latin typeface="Calibri Light"/>
                <a:cs typeface="Calibri Light"/>
              </a:rPr>
              <a:t>winners </a:t>
            </a:r>
            <a:r>
              <a:rPr b="0" spc="-20" dirty="0">
                <a:solidFill>
                  <a:srgbClr val="000000"/>
                </a:solidFill>
                <a:latin typeface="Calibri Light"/>
                <a:cs typeface="Calibri Light"/>
              </a:rPr>
              <a:t>are: </a:t>
            </a:r>
            <a:r>
              <a:rPr b="0" spc="-5" dirty="0">
                <a:solidFill>
                  <a:srgbClr val="000000"/>
                </a:solidFill>
                <a:latin typeface="Calibri Light"/>
                <a:cs typeface="Calibri Light"/>
              </a:rPr>
              <a:t>(Drum </a:t>
            </a:r>
            <a:r>
              <a:rPr b="0" spc="-20" dirty="0">
                <a:solidFill>
                  <a:srgbClr val="000000"/>
                </a:solidFill>
                <a:latin typeface="Calibri Light"/>
                <a:cs typeface="Calibri Light"/>
              </a:rPr>
              <a:t>Roll,</a:t>
            </a:r>
            <a:r>
              <a:rPr b="0" spc="4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b="0" spc="-5" dirty="0">
                <a:solidFill>
                  <a:srgbClr val="000000"/>
                </a:solidFill>
                <a:latin typeface="Calibri Light"/>
                <a:cs typeface="Calibri Light"/>
              </a:rPr>
              <a:t>please)</a:t>
            </a:r>
          </a:p>
        </p:txBody>
      </p:sp>
      <p:sp>
        <p:nvSpPr>
          <p:cNvPr id="3" name="object 3"/>
          <p:cNvSpPr/>
          <p:nvPr/>
        </p:nvSpPr>
        <p:spPr>
          <a:xfrm>
            <a:off x="473956" y="880689"/>
            <a:ext cx="671830" cy="595630"/>
          </a:xfrm>
          <a:custGeom>
            <a:avLst/>
            <a:gdLst/>
            <a:ahLst/>
            <a:cxnLst/>
            <a:rect l="l" t="t" r="r" b="b"/>
            <a:pathLst>
              <a:path w="671830" h="595630">
                <a:moveTo>
                  <a:pt x="191636" y="595380"/>
                </a:moveTo>
                <a:lnTo>
                  <a:pt x="150340" y="572149"/>
                </a:lnTo>
                <a:lnTo>
                  <a:pt x="66782" y="427405"/>
                </a:lnTo>
                <a:lnTo>
                  <a:pt x="23873" y="353076"/>
                </a:lnTo>
                <a:lnTo>
                  <a:pt x="8065" y="325692"/>
                </a:lnTo>
                <a:lnTo>
                  <a:pt x="5807" y="321780"/>
                </a:lnTo>
                <a:lnTo>
                  <a:pt x="1451" y="310380"/>
                </a:lnTo>
                <a:lnTo>
                  <a:pt x="0" y="297690"/>
                </a:lnTo>
                <a:lnTo>
                  <a:pt x="1451" y="284999"/>
                </a:lnTo>
                <a:lnTo>
                  <a:pt x="5807" y="273599"/>
                </a:lnTo>
                <a:lnTo>
                  <a:pt x="89365" y="128854"/>
                </a:lnTo>
                <a:lnTo>
                  <a:pt x="132274" y="54526"/>
                </a:lnTo>
                <a:lnTo>
                  <a:pt x="157519" y="14155"/>
                </a:lnTo>
                <a:lnTo>
                  <a:pt x="191636" y="0"/>
                </a:lnTo>
                <a:lnTo>
                  <a:pt x="358753" y="0"/>
                </a:lnTo>
                <a:lnTo>
                  <a:pt x="444570" y="0"/>
                </a:lnTo>
                <a:lnTo>
                  <a:pt x="476187" y="0"/>
                </a:lnTo>
                <a:lnTo>
                  <a:pt x="480703" y="0"/>
                </a:lnTo>
                <a:lnTo>
                  <a:pt x="492237" y="1814"/>
                </a:lnTo>
                <a:lnTo>
                  <a:pt x="605557" y="167974"/>
                </a:lnTo>
                <a:lnTo>
                  <a:pt x="648465" y="242303"/>
                </a:lnTo>
                <a:lnTo>
                  <a:pt x="664274" y="269687"/>
                </a:lnTo>
                <a:lnTo>
                  <a:pt x="666532" y="273599"/>
                </a:lnTo>
                <a:lnTo>
                  <a:pt x="670404" y="284999"/>
                </a:lnTo>
                <a:lnTo>
                  <a:pt x="671694" y="297690"/>
                </a:lnTo>
                <a:lnTo>
                  <a:pt x="670404" y="310380"/>
                </a:lnTo>
                <a:lnTo>
                  <a:pt x="666532" y="321780"/>
                </a:lnTo>
                <a:lnTo>
                  <a:pt x="582974" y="466525"/>
                </a:lnTo>
                <a:lnTo>
                  <a:pt x="540065" y="540853"/>
                </a:lnTo>
                <a:lnTo>
                  <a:pt x="524257" y="568237"/>
                </a:lnTo>
                <a:lnTo>
                  <a:pt x="492237" y="593565"/>
                </a:lnTo>
                <a:lnTo>
                  <a:pt x="480703" y="595380"/>
                </a:lnTo>
                <a:lnTo>
                  <a:pt x="191636" y="595380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51488" y="628863"/>
            <a:ext cx="548005" cy="485775"/>
          </a:xfrm>
          <a:custGeom>
            <a:avLst/>
            <a:gdLst/>
            <a:ahLst/>
            <a:cxnLst/>
            <a:rect l="l" t="t" r="r" b="b"/>
            <a:pathLst>
              <a:path w="548005" h="485775">
                <a:moveTo>
                  <a:pt x="156206" y="485306"/>
                </a:moveTo>
                <a:lnTo>
                  <a:pt x="122545" y="466370"/>
                </a:lnTo>
                <a:lnTo>
                  <a:pt x="54435" y="348386"/>
                </a:lnTo>
                <a:lnTo>
                  <a:pt x="19460" y="287799"/>
                </a:lnTo>
                <a:lnTo>
                  <a:pt x="6574" y="265478"/>
                </a:lnTo>
                <a:lnTo>
                  <a:pt x="4733" y="262289"/>
                </a:lnTo>
                <a:lnTo>
                  <a:pt x="1183" y="252997"/>
                </a:lnTo>
                <a:lnTo>
                  <a:pt x="0" y="242653"/>
                </a:lnTo>
                <a:lnTo>
                  <a:pt x="1183" y="232308"/>
                </a:lnTo>
                <a:lnTo>
                  <a:pt x="4733" y="223016"/>
                </a:lnTo>
                <a:lnTo>
                  <a:pt x="72843" y="105032"/>
                </a:lnTo>
                <a:lnTo>
                  <a:pt x="107819" y="44445"/>
                </a:lnTo>
                <a:lnTo>
                  <a:pt x="128397" y="11538"/>
                </a:lnTo>
                <a:lnTo>
                  <a:pt x="156206" y="0"/>
                </a:lnTo>
                <a:lnTo>
                  <a:pt x="292426" y="0"/>
                </a:lnTo>
                <a:lnTo>
                  <a:pt x="362377" y="0"/>
                </a:lnTo>
                <a:lnTo>
                  <a:pt x="388149" y="0"/>
                </a:lnTo>
                <a:lnTo>
                  <a:pt x="391831" y="0"/>
                </a:lnTo>
                <a:lnTo>
                  <a:pt x="401232" y="1479"/>
                </a:lnTo>
                <a:lnTo>
                  <a:pt x="410765" y="5522"/>
                </a:lnTo>
                <a:lnTo>
                  <a:pt x="419246" y="11538"/>
                </a:lnTo>
                <a:lnTo>
                  <a:pt x="425491" y="18935"/>
                </a:lnTo>
                <a:lnTo>
                  <a:pt x="493601" y="136919"/>
                </a:lnTo>
                <a:lnTo>
                  <a:pt x="528577" y="197506"/>
                </a:lnTo>
                <a:lnTo>
                  <a:pt x="541463" y="219827"/>
                </a:lnTo>
                <a:lnTo>
                  <a:pt x="543304" y="223016"/>
                </a:lnTo>
                <a:lnTo>
                  <a:pt x="546459" y="232308"/>
                </a:lnTo>
                <a:lnTo>
                  <a:pt x="547511" y="242653"/>
                </a:lnTo>
                <a:lnTo>
                  <a:pt x="546459" y="252997"/>
                </a:lnTo>
                <a:lnTo>
                  <a:pt x="543304" y="262289"/>
                </a:lnTo>
                <a:lnTo>
                  <a:pt x="475193" y="380274"/>
                </a:lnTo>
                <a:lnTo>
                  <a:pt x="440218" y="440860"/>
                </a:lnTo>
                <a:lnTo>
                  <a:pt x="427332" y="463181"/>
                </a:lnTo>
                <a:lnTo>
                  <a:pt x="425491" y="466370"/>
                </a:lnTo>
                <a:lnTo>
                  <a:pt x="419246" y="473767"/>
                </a:lnTo>
                <a:lnTo>
                  <a:pt x="410765" y="479783"/>
                </a:lnTo>
                <a:lnTo>
                  <a:pt x="401232" y="483826"/>
                </a:lnTo>
                <a:lnTo>
                  <a:pt x="391831" y="485306"/>
                </a:lnTo>
                <a:lnTo>
                  <a:pt x="156206" y="485306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70598" y="1961814"/>
            <a:ext cx="2196465" cy="2196465"/>
          </a:xfrm>
          <a:custGeom>
            <a:avLst/>
            <a:gdLst/>
            <a:ahLst/>
            <a:cxnLst/>
            <a:rect l="l" t="t" r="r" b="b"/>
            <a:pathLst>
              <a:path w="2196465" h="2196465">
                <a:moveTo>
                  <a:pt x="1098000" y="0"/>
                </a:moveTo>
                <a:lnTo>
                  <a:pt x="1050371" y="1014"/>
                </a:lnTo>
                <a:lnTo>
                  <a:pt x="1003260" y="4030"/>
                </a:lnTo>
                <a:lnTo>
                  <a:pt x="956709" y="9006"/>
                </a:lnTo>
                <a:lnTo>
                  <a:pt x="910758" y="15901"/>
                </a:lnTo>
                <a:lnTo>
                  <a:pt x="865450" y="24674"/>
                </a:lnTo>
                <a:lnTo>
                  <a:pt x="820824" y="35284"/>
                </a:lnTo>
                <a:lnTo>
                  <a:pt x="776923" y="47689"/>
                </a:lnTo>
                <a:lnTo>
                  <a:pt x="733787" y="61848"/>
                </a:lnTo>
                <a:lnTo>
                  <a:pt x="691458" y="77720"/>
                </a:lnTo>
                <a:lnTo>
                  <a:pt x="649976" y="95264"/>
                </a:lnTo>
                <a:lnTo>
                  <a:pt x="609384" y="114439"/>
                </a:lnTo>
                <a:lnTo>
                  <a:pt x="569722" y="135203"/>
                </a:lnTo>
                <a:lnTo>
                  <a:pt x="531032" y="157516"/>
                </a:lnTo>
                <a:lnTo>
                  <a:pt x="493354" y="181335"/>
                </a:lnTo>
                <a:lnTo>
                  <a:pt x="456730" y="206621"/>
                </a:lnTo>
                <a:lnTo>
                  <a:pt x="421201" y="233331"/>
                </a:lnTo>
                <a:lnTo>
                  <a:pt x="386808" y="261424"/>
                </a:lnTo>
                <a:lnTo>
                  <a:pt x="353593" y="290860"/>
                </a:lnTo>
                <a:lnTo>
                  <a:pt x="321596" y="321596"/>
                </a:lnTo>
                <a:lnTo>
                  <a:pt x="290860" y="353593"/>
                </a:lnTo>
                <a:lnTo>
                  <a:pt x="261424" y="386808"/>
                </a:lnTo>
                <a:lnTo>
                  <a:pt x="233331" y="421201"/>
                </a:lnTo>
                <a:lnTo>
                  <a:pt x="206621" y="456730"/>
                </a:lnTo>
                <a:lnTo>
                  <a:pt x="181335" y="493354"/>
                </a:lnTo>
                <a:lnTo>
                  <a:pt x="157516" y="531032"/>
                </a:lnTo>
                <a:lnTo>
                  <a:pt x="135203" y="569722"/>
                </a:lnTo>
                <a:lnTo>
                  <a:pt x="114439" y="609384"/>
                </a:lnTo>
                <a:lnTo>
                  <a:pt x="95264" y="649976"/>
                </a:lnTo>
                <a:lnTo>
                  <a:pt x="77720" y="691458"/>
                </a:lnTo>
                <a:lnTo>
                  <a:pt x="61848" y="733787"/>
                </a:lnTo>
                <a:lnTo>
                  <a:pt x="47689" y="776923"/>
                </a:lnTo>
                <a:lnTo>
                  <a:pt x="35284" y="820824"/>
                </a:lnTo>
                <a:lnTo>
                  <a:pt x="24674" y="865450"/>
                </a:lnTo>
                <a:lnTo>
                  <a:pt x="15901" y="910758"/>
                </a:lnTo>
                <a:lnTo>
                  <a:pt x="9006" y="956709"/>
                </a:lnTo>
                <a:lnTo>
                  <a:pt x="4030" y="1003260"/>
                </a:lnTo>
                <a:lnTo>
                  <a:pt x="1014" y="1050371"/>
                </a:lnTo>
                <a:lnTo>
                  <a:pt x="0" y="1098000"/>
                </a:lnTo>
                <a:lnTo>
                  <a:pt x="1014" y="1145629"/>
                </a:lnTo>
                <a:lnTo>
                  <a:pt x="4030" y="1192739"/>
                </a:lnTo>
                <a:lnTo>
                  <a:pt x="9006" y="1239290"/>
                </a:lnTo>
                <a:lnTo>
                  <a:pt x="15901" y="1285241"/>
                </a:lnTo>
                <a:lnTo>
                  <a:pt x="24674" y="1330550"/>
                </a:lnTo>
                <a:lnTo>
                  <a:pt x="35284" y="1375175"/>
                </a:lnTo>
                <a:lnTo>
                  <a:pt x="47689" y="1419076"/>
                </a:lnTo>
                <a:lnTo>
                  <a:pt x="61848" y="1462212"/>
                </a:lnTo>
                <a:lnTo>
                  <a:pt x="77720" y="1504541"/>
                </a:lnTo>
                <a:lnTo>
                  <a:pt x="95264" y="1546023"/>
                </a:lnTo>
                <a:lnTo>
                  <a:pt x="114439" y="1586615"/>
                </a:lnTo>
                <a:lnTo>
                  <a:pt x="135203" y="1626277"/>
                </a:lnTo>
                <a:lnTo>
                  <a:pt x="157516" y="1664968"/>
                </a:lnTo>
                <a:lnTo>
                  <a:pt x="181335" y="1702645"/>
                </a:lnTo>
                <a:lnTo>
                  <a:pt x="206621" y="1739269"/>
                </a:lnTo>
                <a:lnTo>
                  <a:pt x="233331" y="1774798"/>
                </a:lnTo>
                <a:lnTo>
                  <a:pt x="261424" y="1809191"/>
                </a:lnTo>
                <a:lnTo>
                  <a:pt x="290860" y="1842406"/>
                </a:lnTo>
                <a:lnTo>
                  <a:pt x="321596" y="1874403"/>
                </a:lnTo>
                <a:lnTo>
                  <a:pt x="353593" y="1905140"/>
                </a:lnTo>
                <a:lnTo>
                  <a:pt x="386808" y="1934575"/>
                </a:lnTo>
                <a:lnTo>
                  <a:pt x="421201" y="1962669"/>
                </a:lnTo>
                <a:lnTo>
                  <a:pt x="456730" y="1989379"/>
                </a:lnTo>
                <a:lnTo>
                  <a:pt x="493354" y="2014664"/>
                </a:lnTo>
                <a:lnTo>
                  <a:pt x="531032" y="2038483"/>
                </a:lnTo>
                <a:lnTo>
                  <a:pt x="569722" y="2060796"/>
                </a:lnTo>
                <a:lnTo>
                  <a:pt x="609384" y="2081560"/>
                </a:lnTo>
                <a:lnTo>
                  <a:pt x="649976" y="2100735"/>
                </a:lnTo>
                <a:lnTo>
                  <a:pt x="691458" y="2118279"/>
                </a:lnTo>
                <a:lnTo>
                  <a:pt x="733787" y="2134151"/>
                </a:lnTo>
                <a:lnTo>
                  <a:pt x="776923" y="2148311"/>
                </a:lnTo>
                <a:lnTo>
                  <a:pt x="820824" y="2160716"/>
                </a:lnTo>
                <a:lnTo>
                  <a:pt x="865450" y="2171325"/>
                </a:lnTo>
                <a:lnTo>
                  <a:pt x="910758" y="2180098"/>
                </a:lnTo>
                <a:lnTo>
                  <a:pt x="956709" y="2186993"/>
                </a:lnTo>
                <a:lnTo>
                  <a:pt x="1003260" y="2191969"/>
                </a:lnTo>
                <a:lnTo>
                  <a:pt x="1050371" y="2194985"/>
                </a:lnTo>
                <a:lnTo>
                  <a:pt x="1098000" y="2196000"/>
                </a:lnTo>
                <a:lnTo>
                  <a:pt x="1145629" y="2194985"/>
                </a:lnTo>
                <a:lnTo>
                  <a:pt x="1192739" y="2191969"/>
                </a:lnTo>
                <a:lnTo>
                  <a:pt x="1239290" y="2186993"/>
                </a:lnTo>
                <a:lnTo>
                  <a:pt x="1285241" y="2180098"/>
                </a:lnTo>
                <a:lnTo>
                  <a:pt x="1330550" y="2171325"/>
                </a:lnTo>
                <a:lnTo>
                  <a:pt x="1375175" y="2160716"/>
                </a:lnTo>
                <a:lnTo>
                  <a:pt x="1419076" y="2148311"/>
                </a:lnTo>
                <a:lnTo>
                  <a:pt x="1462212" y="2134151"/>
                </a:lnTo>
                <a:lnTo>
                  <a:pt x="1504541" y="2118279"/>
                </a:lnTo>
                <a:lnTo>
                  <a:pt x="1546023" y="2100735"/>
                </a:lnTo>
                <a:lnTo>
                  <a:pt x="1586615" y="2081560"/>
                </a:lnTo>
                <a:lnTo>
                  <a:pt x="1626277" y="2060796"/>
                </a:lnTo>
                <a:lnTo>
                  <a:pt x="1664968" y="2038483"/>
                </a:lnTo>
                <a:lnTo>
                  <a:pt x="1702645" y="2014664"/>
                </a:lnTo>
                <a:lnTo>
                  <a:pt x="1739269" y="1989379"/>
                </a:lnTo>
                <a:lnTo>
                  <a:pt x="1774798" y="1962669"/>
                </a:lnTo>
                <a:lnTo>
                  <a:pt x="1809191" y="1934575"/>
                </a:lnTo>
                <a:lnTo>
                  <a:pt x="1842406" y="1905140"/>
                </a:lnTo>
                <a:lnTo>
                  <a:pt x="1874403" y="1874403"/>
                </a:lnTo>
                <a:lnTo>
                  <a:pt x="1905140" y="1842406"/>
                </a:lnTo>
                <a:lnTo>
                  <a:pt x="1934575" y="1809191"/>
                </a:lnTo>
                <a:lnTo>
                  <a:pt x="1962669" y="1774798"/>
                </a:lnTo>
                <a:lnTo>
                  <a:pt x="1989379" y="1739269"/>
                </a:lnTo>
                <a:lnTo>
                  <a:pt x="2014664" y="1702645"/>
                </a:lnTo>
                <a:lnTo>
                  <a:pt x="2038483" y="1664968"/>
                </a:lnTo>
                <a:lnTo>
                  <a:pt x="2060796" y="1626277"/>
                </a:lnTo>
                <a:lnTo>
                  <a:pt x="2081560" y="1586615"/>
                </a:lnTo>
                <a:lnTo>
                  <a:pt x="2100735" y="1546023"/>
                </a:lnTo>
                <a:lnTo>
                  <a:pt x="2118279" y="1504541"/>
                </a:lnTo>
                <a:lnTo>
                  <a:pt x="2134151" y="1462212"/>
                </a:lnTo>
                <a:lnTo>
                  <a:pt x="2148311" y="1419076"/>
                </a:lnTo>
                <a:lnTo>
                  <a:pt x="2160716" y="1375175"/>
                </a:lnTo>
                <a:lnTo>
                  <a:pt x="2171325" y="1330550"/>
                </a:lnTo>
                <a:lnTo>
                  <a:pt x="2180098" y="1285241"/>
                </a:lnTo>
                <a:lnTo>
                  <a:pt x="2186993" y="1239290"/>
                </a:lnTo>
                <a:lnTo>
                  <a:pt x="2191969" y="1192739"/>
                </a:lnTo>
                <a:lnTo>
                  <a:pt x="2194985" y="1145629"/>
                </a:lnTo>
                <a:lnTo>
                  <a:pt x="2196000" y="1098000"/>
                </a:lnTo>
                <a:lnTo>
                  <a:pt x="2194985" y="1050371"/>
                </a:lnTo>
                <a:lnTo>
                  <a:pt x="2191969" y="1003260"/>
                </a:lnTo>
                <a:lnTo>
                  <a:pt x="2186993" y="956709"/>
                </a:lnTo>
                <a:lnTo>
                  <a:pt x="2180098" y="910758"/>
                </a:lnTo>
                <a:lnTo>
                  <a:pt x="2171325" y="865450"/>
                </a:lnTo>
                <a:lnTo>
                  <a:pt x="2160716" y="820824"/>
                </a:lnTo>
                <a:lnTo>
                  <a:pt x="2148311" y="776923"/>
                </a:lnTo>
                <a:lnTo>
                  <a:pt x="2134151" y="733787"/>
                </a:lnTo>
                <a:lnTo>
                  <a:pt x="2118279" y="691458"/>
                </a:lnTo>
                <a:lnTo>
                  <a:pt x="2100735" y="649976"/>
                </a:lnTo>
                <a:lnTo>
                  <a:pt x="2081560" y="609384"/>
                </a:lnTo>
                <a:lnTo>
                  <a:pt x="2060796" y="569722"/>
                </a:lnTo>
                <a:lnTo>
                  <a:pt x="2038483" y="531032"/>
                </a:lnTo>
                <a:lnTo>
                  <a:pt x="2014664" y="493354"/>
                </a:lnTo>
                <a:lnTo>
                  <a:pt x="1989379" y="456730"/>
                </a:lnTo>
                <a:lnTo>
                  <a:pt x="1962669" y="421201"/>
                </a:lnTo>
                <a:lnTo>
                  <a:pt x="1934575" y="386808"/>
                </a:lnTo>
                <a:lnTo>
                  <a:pt x="1905140" y="353593"/>
                </a:lnTo>
                <a:lnTo>
                  <a:pt x="1874403" y="321596"/>
                </a:lnTo>
                <a:lnTo>
                  <a:pt x="1842406" y="290860"/>
                </a:lnTo>
                <a:lnTo>
                  <a:pt x="1809191" y="261424"/>
                </a:lnTo>
                <a:lnTo>
                  <a:pt x="1774798" y="233331"/>
                </a:lnTo>
                <a:lnTo>
                  <a:pt x="1739269" y="206621"/>
                </a:lnTo>
                <a:lnTo>
                  <a:pt x="1702645" y="181335"/>
                </a:lnTo>
                <a:lnTo>
                  <a:pt x="1664968" y="157516"/>
                </a:lnTo>
                <a:lnTo>
                  <a:pt x="1626277" y="135203"/>
                </a:lnTo>
                <a:lnTo>
                  <a:pt x="1586615" y="114439"/>
                </a:lnTo>
                <a:lnTo>
                  <a:pt x="1546023" y="95264"/>
                </a:lnTo>
                <a:lnTo>
                  <a:pt x="1504541" y="77720"/>
                </a:lnTo>
                <a:lnTo>
                  <a:pt x="1462212" y="61848"/>
                </a:lnTo>
                <a:lnTo>
                  <a:pt x="1419076" y="47689"/>
                </a:lnTo>
                <a:lnTo>
                  <a:pt x="1375175" y="35284"/>
                </a:lnTo>
                <a:lnTo>
                  <a:pt x="1330550" y="24674"/>
                </a:lnTo>
                <a:lnTo>
                  <a:pt x="1285241" y="15901"/>
                </a:lnTo>
                <a:lnTo>
                  <a:pt x="1239290" y="9006"/>
                </a:lnTo>
                <a:lnTo>
                  <a:pt x="1192739" y="4030"/>
                </a:lnTo>
                <a:lnTo>
                  <a:pt x="1145629" y="1014"/>
                </a:lnTo>
                <a:lnTo>
                  <a:pt x="109800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37559" y="2429255"/>
            <a:ext cx="1261872" cy="1261872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381352" y="4829047"/>
            <a:ext cx="3175000" cy="1024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3400" marR="5080" indent="-521334">
              <a:lnSpc>
                <a:spcPts val="3890"/>
              </a:lnSpc>
            </a:pPr>
            <a:r>
              <a:rPr sz="3600" spc="-5" dirty="0">
                <a:latin typeface="Calibri"/>
                <a:cs typeface="Calibri"/>
              </a:rPr>
              <a:t>CLINIC:</a:t>
            </a:r>
            <a:r>
              <a:rPr sz="3600" spc="-6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ZENGEZA  </a:t>
            </a:r>
            <a:r>
              <a:rPr sz="3600" spc="-45" dirty="0">
                <a:latin typeface="Calibri"/>
                <a:cs typeface="Calibri"/>
              </a:rPr>
              <a:t>POLYCLINIC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100599" y="1961814"/>
            <a:ext cx="2196465" cy="2196465"/>
          </a:xfrm>
          <a:custGeom>
            <a:avLst/>
            <a:gdLst/>
            <a:ahLst/>
            <a:cxnLst/>
            <a:rect l="l" t="t" r="r" b="b"/>
            <a:pathLst>
              <a:path w="2196465" h="2196465">
                <a:moveTo>
                  <a:pt x="1097998" y="0"/>
                </a:moveTo>
                <a:lnTo>
                  <a:pt x="1050369" y="1014"/>
                </a:lnTo>
                <a:lnTo>
                  <a:pt x="1003259" y="4030"/>
                </a:lnTo>
                <a:lnTo>
                  <a:pt x="956708" y="9006"/>
                </a:lnTo>
                <a:lnTo>
                  <a:pt x="910757" y="15901"/>
                </a:lnTo>
                <a:lnTo>
                  <a:pt x="865448" y="24674"/>
                </a:lnTo>
                <a:lnTo>
                  <a:pt x="820823" y="35284"/>
                </a:lnTo>
                <a:lnTo>
                  <a:pt x="776922" y="47689"/>
                </a:lnTo>
                <a:lnTo>
                  <a:pt x="733786" y="61848"/>
                </a:lnTo>
                <a:lnTo>
                  <a:pt x="691457" y="77720"/>
                </a:lnTo>
                <a:lnTo>
                  <a:pt x="649975" y="95264"/>
                </a:lnTo>
                <a:lnTo>
                  <a:pt x="609383" y="114439"/>
                </a:lnTo>
                <a:lnTo>
                  <a:pt x="569721" y="135203"/>
                </a:lnTo>
                <a:lnTo>
                  <a:pt x="531031" y="157516"/>
                </a:lnTo>
                <a:lnTo>
                  <a:pt x="493353" y="181335"/>
                </a:lnTo>
                <a:lnTo>
                  <a:pt x="456729" y="206621"/>
                </a:lnTo>
                <a:lnTo>
                  <a:pt x="421200" y="233331"/>
                </a:lnTo>
                <a:lnTo>
                  <a:pt x="386807" y="261424"/>
                </a:lnTo>
                <a:lnTo>
                  <a:pt x="353592" y="290860"/>
                </a:lnTo>
                <a:lnTo>
                  <a:pt x="321596" y="321596"/>
                </a:lnTo>
                <a:lnTo>
                  <a:pt x="290859" y="353593"/>
                </a:lnTo>
                <a:lnTo>
                  <a:pt x="261423" y="386808"/>
                </a:lnTo>
                <a:lnTo>
                  <a:pt x="233330" y="421201"/>
                </a:lnTo>
                <a:lnTo>
                  <a:pt x="206620" y="456730"/>
                </a:lnTo>
                <a:lnTo>
                  <a:pt x="181335" y="493354"/>
                </a:lnTo>
                <a:lnTo>
                  <a:pt x="157515" y="531032"/>
                </a:lnTo>
                <a:lnTo>
                  <a:pt x="135203" y="569722"/>
                </a:lnTo>
                <a:lnTo>
                  <a:pt x="114439" y="609384"/>
                </a:lnTo>
                <a:lnTo>
                  <a:pt x="95264" y="649976"/>
                </a:lnTo>
                <a:lnTo>
                  <a:pt x="77720" y="691458"/>
                </a:lnTo>
                <a:lnTo>
                  <a:pt x="61848" y="733787"/>
                </a:lnTo>
                <a:lnTo>
                  <a:pt x="47688" y="776923"/>
                </a:lnTo>
                <a:lnTo>
                  <a:pt x="35284" y="820824"/>
                </a:lnTo>
                <a:lnTo>
                  <a:pt x="24674" y="865450"/>
                </a:lnTo>
                <a:lnTo>
                  <a:pt x="15901" y="910758"/>
                </a:lnTo>
                <a:lnTo>
                  <a:pt x="9006" y="956709"/>
                </a:lnTo>
                <a:lnTo>
                  <a:pt x="4030" y="1003260"/>
                </a:lnTo>
                <a:lnTo>
                  <a:pt x="1014" y="1050371"/>
                </a:lnTo>
                <a:lnTo>
                  <a:pt x="0" y="1098000"/>
                </a:lnTo>
                <a:lnTo>
                  <a:pt x="1014" y="1145629"/>
                </a:lnTo>
                <a:lnTo>
                  <a:pt x="4030" y="1192739"/>
                </a:lnTo>
                <a:lnTo>
                  <a:pt x="9006" y="1239290"/>
                </a:lnTo>
                <a:lnTo>
                  <a:pt x="15901" y="1285241"/>
                </a:lnTo>
                <a:lnTo>
                  <a:pt x="24674" y="1330550"/>
                </a:lnTo>
                <a:lnTo>
                  <a:pt x="35284" y="1375175"/>
                </a:lnTo>
                <a:lnTo>
                  <a:pt x="47688" y="1419076"/>
                </a:lnTo>
                <a:lnTo>
                  <a:pt x="61848" y="1462212"/>
                </a:lnTo>
                <a:lnTo>
                  <a:pt x="77720" y="1504541"/>
                </a:lnTo>
                <a:lnTo>
                  <a:pt x="95264" y="1546023"/>
                </a:lnTo>
                <a:lnTo>
                  <a:pt x="114439" y="1586615"/>
                </a:lnTo>
                <a:lnTo>
                  <a:pt x="135203" y="1626277"/>
                </a:lnTo>
                <a:lnTo>
                  <a:pt x="157515" y="1664968"/>
                </a:lnTo>
                <a:lnTo>
                  <a:pt x="181335" y="1702645"/>
                </a:lnTo>
                <a:lnTo>
                  <a:pt x="206620" y="1739269"/>
                </a:lnTo>
                <a:lnTo>
                  <a:pt x="233330" y="1774798"/>
                </a:lnTo>
                <a:lnTo>
                  <a:pt x="261423" y="1809191"/>
                </a:lnTo>
                <a:lnTo>
                  <a:pt x="290859" y="1842406"/>
                </a:lnTo>
                <a:lnTo>
                  <a:pt x="321596" y="1874403"/>
                </a:lnTo>
                <a:lnTo>
                  <a:pt x="353592" y="1905140"/>
                </a:lnTo>
                <a:lnTo>
                  <a:pt x="386807" y="1934575"/>
                </a:lnTo>
                <a:lnTo>
                  <a:pt x="421200" y="1962669"/>
                </a:lnTo>
                <a:lnTo>
                  <a:pt x="456729" y="1989379"/>
                </a:lnTo>
                <a:lnTo>
                  <a:pt x="493353" y="2014664"/>
                </a:lnTo>
                <a:lnTo>
                  <a:pt x="531031" y="2038483"/>
                </a:lnTo>
                <a:lnTo>
                  <a:pt x="569721" y="2060796"/>
                </a:lnTo>
                <a:lnTo>
                  <a:pt x="609383" y="2081560"/>
                </a:lnTo>
                <a:lnTo>
                  <a:pt x="649975" y="2100735"/>
                </a:lnTo>
                <a:lnTo>
                  <a:pt x="691457" y="2118279"/>
                </a:lnTo>
                <a:lnTo>
                  <a:pt x="733786" y="2134151"/>
                </a:lnTo>
                <a:lnTo>
                  <a:pt x="776922" y="2148311"/>
                </a:lnTo>
                <a:lnTo>
                  <a:pt x="820823" y="2160716"/>
                </a:lnTo>
                <a:lnTo>
                  <a:pt x="865448" y="2171325"/>
                </a:lnTo>
                <a:lnTo>
                  <a:pt x="910757" y="2180098"/>
                </a:lnTo>
                <a:lnTo>
                  <a:pt x="956708" y="2186993"/>
                </a:lnTo>
                <a:lnTo>
                  <a:pt x="1003259" y="2191969"/>
                </a:lnTo>
                <a:lnTo>
                  <a:pt x="1050369" y="2194985"/>
                </a:lnTo>
                <a:lnTo>
                  <a:pt x="1097998" y="2196000"/>
                </a:lnTo>
                <a:lnTo>
                  <a:pt x="1145627" y="2194985"/>
                </a:lnTo>
                <a:lnTo>
                  <a:pt x="1192738" y="2191969"/>
                </a:lnTo>
                <a:lnTo>
                  <a:pt x="1239289" y="2186993"/>
                </a:lnTo>
                <a:lnTo>
                  <a:pt x="1285240" y="2180098"/>
                </a:lnTo>
                <a:lnTo>
                  <a:pt x="1330549" y="2171325"/>
                </a:lnTo>
                <a:lnTo>
                  <a:pt x="1375174" y="2160716"/>
                </a:lnTo>
                <a:lnTo>
                  <a:pt x="1419076" y="2148311"/>
                </a:lnTo>
                <a:lnTo>
                  <a:pt x="1462212" y="2134151"/>
                </a:lnTo>
                <a:lnTo>
                  <a:pt x="1504541" y="2118279"/>
                </a:lnTo>
                <a:lnTo>
                  <a:pt x="1546022" y="2100735"/>
                </a:lnTo>
                <a:lnTo>
                  <a:pt x="1586614" y="2081560"/>
                </a:lnTo>
                <a:lnTo>
                  <a:pt x="1626276" y="2060796"/>
                </a:lnTo>
                <a:lnTo>
                  <a:pt x="1664967" y="2038483"/>
                </a:lnTo>
                <a:lnTo>
                  <a:pt x="1702645" y="2014664"/>
                </a:lnTo>
                <a:lnTo>
                  <a:pt x="1739269" y="1989379"/>
                </a:lnTo>
                <a:lnTo>
                  <a:pt x="1774798" y="1962669"/>
                </a:lnTo>
                <a:lnTo>
                  <a:pt x="1809190" y="1934575"/>
                </a:lnTo>
                <a:lnTo>
                  <a:pt x="1842405" y="1905140"/>
                </a:lnTo>
                <a:lnTo>
                  <a:pt x="1874402" y="1874403"/>
                </a:lnTo>
                <a:lnTo>
                  <a:pt x="1905139" y="1842406"/>
                </a:lnTo>
                <a:lnTo>
                  <a:pt x="1934574" y="1809191"/>
                </a:lnTo>
                <a:lnTo>
                  <a:pt x="1962668" y="1774798"/>
                </a:lnTo>
                <a:lnTo>
                  <a:pt x="1989378" y="1739269"/>
                </a:lnTo>
                <a:lnTo>
                  <a:pt x="2014663" y="1702645"/>
                </a:lnTo>
                <a:lnTo>
                  <a:pt x="2038482" y="1664968"/>
                </a:lnTo>
                <a:lnTo>
                  <a:pt x="2060795" y="1626277"/>
                </a:lnTo>
                <a:lnTo>
                  <a:pt x="2081559" y="1586615"/>
                </a:lnTo>
                <a:lnTo>
                  <a:pt x="2100734" y="1546023"/>
                </a:lnTo>
                <a:lnTo>
                  <a:pt x="2118278" y="1504541"/>
                </a:lnTo>
                <a:lnTo>
                  <a:pt x="2134150" y="1462212"/>
                </a:lnTo>
                <a:lnTo>
                  <a:pt x="2148309" y="1419076"/>
                </a:lnTo>
                <a:lnTo>
                  <a:pt x="2160714" y="1375175"/>
                </a:lnTo>
                <a:lnTo>
                  <a:pt x="2171324" y="1330550"/>
                </a:lnTo>
                <a:lnTo>
                  <a:pt x="2180097" y="1285241"/>
                </a:lnTo>
                <a:lnTo>
                  <a:pt x="2186992" y="1239290"/>
                </a:lnTo>
                <a:lnTo>
                  <a:pt x="2191968" y="1192739"/>
                </a:lnTo>
                <a:lnTo>
                  <a:pt x="2194984" y="1145629"/>
                </a:lnTo>
                <a:lnTo>
                  <a:pt x="2195998" y="1098000"/>
                </a:lnTo>
                <a:lnTo>
                  <a:pt x="2194984" y="1050371"/>
                </a:lnTo>
                <a:lnTo>
                  <a:pt x="2191968" y="1003260"/>
                </a:lnTo>
                <a:lnTo>
                  <a:pt x="2186992" y="956709"/>
                </a:lnTo>
                <a:lnTo>
                  <a:pt x="2180097" y="910758"/>
                </a:lnTo>
                <a:lnTo>
                  <a:pt x="2171324" y="865450"/>
                </a:lnTo>
                <a:lnTo>
                  <a:pt x="2160714" y="820824"/>
                </a:lnTo>
                <a:lnTo>
                  <a:pt x="2148309" y="776923"/>
                </a:lnTo>
                <a:lnTo>
                  <a:pt x="2134150" y="733787"/>
                </a:lnTo>
                <a:lnTo>
                  <a:pt x="2118278" y="691458"/>
                </a:lnTo>
                <a:lnTo>
                  <a:pt x="2100734" y="649976"/>
                </a:lnTo>
                <a:lnTo>
                  <a:pt x="2081559" y="609384"/>
                </a:lnTo>
                <a:lnTo>
                  <a:pt x="2060795" y="569722"/>
                </a:lnTo>
                <a:lnTo>
                  <a:pt x="2038482" y="531032"/>
                </a:lnTo>
                <a:lnTo>
                  <a:pt x="2014663" y="493354"/>
                </a:lnTo>
                <a:lnTo>
                  <a:pt x="1989378" y="456730"/>
                </a:lnTo>
                <a:lnTo>
                  <a:pt x="1962668" y="421201"/>
                </a:lnTo>
                <a:lnTo>
                  <a:pt x="1934574" y="386808"/>
                </a:lnTo>
                <a:lnTo>
                  <a:pt x="1905139" y="353593"/>
                </a:lnTo>
                <a:lnTo>
                  <a:pt x="1874402" y="321596"/>
                </a:lnTo>
                <a:lnTo>
                  <a:pt x="1842405" y="290860"/>
                </a:lnTo>
                <a:lnTo>
                  <a:pt x="1809190" y="261424"/>
                </a:lnTo>
                <a:lnTo>
                  <a:pt x="1774798" y="233331"/>
                </a:lnTo>
                <a:lnTo>
                  <a:pt x="1739269" y="206621"/>
                </a:lnTo>
                <a:lnTo>
                  <a:pt x="1702645" y="181335"/>
                </a:lnTo>
                <a:lnTo>
                  <a:pt x="1664967" y="157516"/>
                </a:lnTo>
                <a:lnTo>
                  <a:pt x="1626276" y="135203"/>
                </a:lnTo>
                <a:lnTo>
                  <a:pt x="1586614" y="114439"/>
                </a:lnTo>
                <a:lnTo>
                  <a:pt x="1546022" y="95264"/>
                </a:lnTo>
                <a:lnTo>
                  <a:pt x="1504541" y="77720"/>
                </a:lnTo>
                <a:lnTo>
                  <a:pt x="1462212" y="61848"/>
                </a:lnTo>
                <a:lnTo>
                  <a:pt x="1419076" y="47689"/>
                </a:lnTo>
                <a:lnTo>
                  <a:pt x="1375174" y="35284"/>
                </a:lnTo>
                <a:lnTo>
                  <a:pt x="1330549" y="24674"/>
                </a:lnTo>
                <a:lnTo>
                  <a:pt x="1285240" y="15901"/>
                </a:lnTo>
                <a:lnTo>
                  <a:pt x="1239289" y="9006"/>
                </a:lnTo>
                <a:lnTo>
                  <a:pt x="1192738" y="4030"/>
                </a:lnTo>
                <a:lnTo>
                  <a:pt x="1145627" y="1014"/>
                </a:lnTo>
                <a:lnTo>
                  <a:pt x="1097998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68183" y="2429255"/>
            <a:ext cx="1261872" cy="1261872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757689" y="4767071"/>
            <a:ext cx="2882265" cy="593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5" dirty="0">
                <a:latin typeface="Calibri"/>
                <a:cs typeface="Calibri"/>
              </a:rPr>
              <a:t>LAB: </a:t>
            </a:r>
            <a:r>
              <a:rPr sz="3600" dirty="0">
                <a:latin typeface="Calibri"/>
                <a:cs typeface="Calibri"/>
              </a:rPr>
              <a:t>PSI VL</a:t>
            </a:r>
            <a:r>
              <a:rPr sz="3600" spc="-9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LAB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5926" y="2721864"/>
            <a:ext cx="8319770" cy="1172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b="0" spc="-20" dirty="0">
                <a:solidFill>
                  <a:srgbClr val="000000"/>
                </a:solidFill>
                <a:latin typeface="Calibri Light"/>
                <a:cs typeface="Calibri Light"/>
              </a:rPr>
              <a:t>Site: </a:t>
            </a:r>
            <a:r>
              <a:rPr sz="5850" b="0" spc="70" dirty="0">
                <a:solidFill>
                  <a:srgbClr val="000000"/>
                </a:solidFill>
                <a:latin typeface="Calibri Light"/>
                <a:cs typeface="Calibri Light"/>
              </a:rPr>
              <a:t>ZENGEZA</a:t>
            </a:r>
            <a:r>
              <a:rPr sz="5850" b="0" spc="4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5850" b="0" dirty="0">
                <a:solidFill>
                  <a:srgbClr val="000000"/>
                </a:solidFill>
                <a:latin typeface="Calibri Light"/>
                <a:cs typeface="Calibri Light"/>
              </a:rPr>
              <a:t>POLYCLINIC</a:t>
            </a:r>
            <a:endParaRPr sz="585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45550" y="5655564"/>
            <a:ext cx="7701915" cy="547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500" spc="-5" dirty="0">
                <a:latin typeface="Calibri"/>
                <a:cs typeface="Calibri"/>
              </a:rPr>
              <a:t>Coach: </a:t>
            </a:r>
            <a:r>
              <a:rPr sz="1500" spc="-75" dirty="0">
                <a:latin typeface="Calibri"/>
                <a:cs typeface="Calibri"/>
              </a:rPr>
              <a:t>F.</a:t>
            </a:r>
            <a:r>
              <a:rPr sz="1500" spc="-90" dirty="0">
                <a:latin typeface="Calibri"/>
                <a:cs typeface="Calibri"/>
              </a:rPr>
              <a:t> </a:t>
            </a:r>
            <a:r>
              <a:rPr sz="1500" spc="-30" dirty="0">
                <a:latin typeface="Calibri"/>
                <a:cs typeface="Calibri"/>
              </a:rPr>
              <a:t>NEHWATI</a:t>
            </a:r>
            <a:endParaRPr sz="15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05"/>
              </a:spcBef>
            </a:pPr>
            <a:r>
              <a:rPr sz="1500" spc="-40" dirty="0">
                <a:latin typeface="Calibri"/>
                <a:cs typeface="Calibri"/>
              </a:rPr>
              <a:t>Team </a:t>
            </a:r>
            <a:r>
              <a:rPr sz="1500" spc="-5" dirty="0">
                <a:latin typeface="Calibri"/>
                <a:cs typeface="Calibri"/>
              </a:rPr>
              <a:t>Members: </a:t>
            </a:r>
            <a:r>
              <a:rPr sz="1500" dirty="0">
                <a:latin typeface="Calibri"/>
                <a:cs typeface="Calibri"/>
              </a:rPr>
              <a:t>R. </a:t>
            </a:r>
            <a:r>
              <a:rPr sz="1500" spc="-35" dirty="0">
                <a:latin typeface="Calibri"/>
                <a:cs typeface="Calibri"/>
              </a:rPr>
              <a:t>MUJATI </a:t>
            </a:r>
            <a:r>
              <a:rPr sz="1500" spc="-5" dirty="0">
                <a:latin typeface="Calibri"/>
                <a:cs typeface="Calibri"/>
              </a:rPr>
              <a:t>(OI </a:t>
            </a:r>
            <a:r>
              <a:rPr sz="1500" spc="-10" dirty="0">
                <a:latin typeface="Calibri"/>
                <a:cs typeface="Calibri"/>
              </a:rPr>
              <a:t>nurse), </a:t>
            </a:r>
            <a:r>
              <a:rPr sz="1500" spc="-90" dirty="0">
                <a:latin typeface="Calibri"/>
                <a:cs typeface="Calibri"/>
              </a:rPr>
              <a:t>Y. </a:t>
            </a:r>
            <a:r>
              <a:rPr sz="1500" spc="-10" dirty="0">
                <a:latin typeface="Calibri"/>
                <a:cs typeface="Calibri"/>
              </a:rPr>
              <a:t>MASIKONDO(DEC), </a:t>
            </a:r>
            <a:r>
              <a:rPr sz="1500" spc="-80" dirty="0">
                <a:latin typeface="Calibri"/>
                <a:cs typeface="Calibri"/>
              </a:rPr>
              <a:t>T. </a:t>
            </a:r>
            <a:r>
              <a:rPr sz="1500" spc="-10" dirty="0">
                <a:latin typeface="Calibri"/>
                <a:cs typeface="Calibri"/>
              </a:rPr>
              <a:t>MLILO(OI Nurse), </a:t>
            </a:r>
            <a:r>
              <a:rPr sz="1500" dirty="0">
                <a:latin typeface="Calibri"/>
                <a:cs typeface="Calibri"/>
              </a:rPr>
              <a:t>M.</a:t>
            </a:r>
            <a:r>
              <a:rPr sz="1500" spc="270" dirty="0">
                <a:latin typeface="Calibri"/>
                <a:cs typeface="Calibri"/>
              </a:rPr>
              <a:t> </a:t>
            </a:r>
            <a:r>
              <a:rPr sz="1500" spc="-15" dirty="0">
                <a:latin typeface="Calibri"/>
                <a:cs typeface="Calibri"/>
              </a:rPr>
              <a:t>KWARAMBA(PC)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8528" y="1600077"/>
            <a:ext cx="1910714" cy="869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4199"/>
              </a:lnSpc>
            </a:pPr>
            <a:r>
              <a:rPr sz="2400" b="1" spc="-5" dirty="0">
                <a:latin typeface="Calibri"/>
                <a:cs typeface="Calibri"/>
              </a:rPr>
              <a:t>5S </a:t>
            </a:r>
            <a:r>
              <a:rPr sz="2400" b="1" dirty="0">
                <a:latin typeface="Calibri"/>
                <a:cs typeface="Calibri"/>
              </a:rPr>
              <a:t>– </a:t>
            </a:r>
            <a:r>
              <a:rPr sz="2400" b="1" spc="-5" dirty="0">
                <a:latin typeface="Calibri"/>
                <a:cs typeface="Calibri"/>
              </a:rPr>
              <a:t>BEFORE  </a:t>
            </a:r>
            <a:r>
              <a:rPr sz="2400" b="1" spc="-10" dirty="0">
                <a:latin typeface="Calibri"/>
                <a:cs typeface="Calibri"/>
              </a:rPr>
              <a:t>SORT </a:t>
            </a:r>
            <a:r>
              <a:rPr sz="2400" b="1" dirty="0">
                <a:latin typeface="Calibri"/>
                <a:cs typeface="Calibri"/>
              </a:rPr>
              <a:t>-</a:t>
            </a:r>
            <a:r>
              <a:rPr sz="2400" b="1" spc="-9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BEFORE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31228" y="2505199"/>
            <a:ext cx="4608195" cy="2832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225"/>
              </a:lnSpc>
            </a:pPr>
            <a:r>
              <a:rPr sz="2800" dirty="0">
                <a:solidFill>
                  <a:srgbClr val="ED7D31"/>
                </a:solidFill>
                <a:latin typeface="Arial"/>
                <a:cs typeface="Arial"/>
              </a:rPr>
              <a:t>• </a:t>
            </a:r>
            <a:r>
              <a:rPr sz="2800" spc="-5" dirty="0">
                <a:solidFill>
                  <a:srgbClr val="ED7D31"/>
                </a:solidFill>
                <a:latin typeface="Calibri"/>
                <a:cs typeface="Calibri"/>
              </a:rPr>
              <a:t>Insert</a:t>
            </a:r>
            <a:r>
              <a:rPr sz="2800" spc="-30" dirty="0">
                <a:solidFill>
                  <a:srgbClr val="ED7D31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ED7D31"/>
                </a:solidFill>
                <a:latin typeface="Calibri"/>
                <a:cs typeface="Calibri"/>
              </a:rPr>
              <a:t>Photo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50940" y="2069591"/>
            <a:ext cx="1721485" cy="39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10" dirty="0">
                <a:latin typeface="Calibri"/>
                <a:cs typeface="Calibri"/>
              </a:rPr>
              <a:t>SORT </a:t>
            </a:r>
            <a:r>
              <a:rPr sz="2400" b="1" dirty="0">
                <a:latin typeface="Calibri"/>
                <a:cs typeface="Calibri"/>
              </a:rPr>
              <a:t>-</a:t>
            </a:r>
            <a:r>
              <a:rPr sz="2400" b="1" spc="-8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AFTER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00189" y="2505075"/>
            <a:ext cx="4077970" cy="2832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865">
              <a:lnSpc>
                <a:spcPts val="3225"/>
              </a:lnSpc>
            </a:pPr>
            <a:r>
              <a:rPr sz="2800" dirty="0">
                <a:solidFill>
                  <a:srgbClr val="ED7D31"/>
                </a:solidFill>
                <a:latin typeface="Arial"/>
                <a:cs typeface="Arial"/>
              </a:rPr>
              <a:t>• </a:t>
            </a:r>
            <a:r>
              <a:rPr sz="2800" spc="-5" dirty="0">
                <a:solidFill>
                  <a:srgbClr val="ED7D31"/>
                </a:solidFill>
                <a:latin typeface="Calibri"/>
                <a:cs typeface="Calibri"/>
              </a:rPr>
              <a:t>Insert</a:t>
            </a:r>
            <a:r>
              <a:rPr sz="2800" spc="-30" dirty="0">
                <a:solidFill>
                  <a:srgbClr val="ED7D31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ED7D31"/>
                </a:solidFill>
                <a:latin typeface="Calibri"/>
                <a:cs typeface="Calibri"/>
              </a:rPr>
              <a:t>Photo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51806" y="334388"/>
            <a:ext cx="1733550" cy="1057275"/>
          </a:xfrm>
          <a:custGeom>
            <a:avLst/>
            <a:gdLst/>
            <a:ahLst/>
            <a:cxnLst/>
            <a:rect l="l" t="t" r="r" b="b"/>
            <a:pathLst>
              <a:path w="1733550" h="1057275">
                <a:moveTo>
                  <a:pt x="1522412" y="0"/>
                </a:moveTo>
                <a:lnTo>
                  <a:pt x="0" y="0"/>
                </a:lnTo>
                <a:lnTo>
                  <a:pt x="211137" y="528636"/>
                </a:lnTo>
                <a:lnTo>
                  <a:pt x="0" y="1057273"/>
                </a:lnTo>
                <a:lnTo>
                  <a:pt x="1522412" y="1057273"/>
                </a:lnTo>
                <a:lnTo>
                  <a:pt x="1733550" y="528636"/>
                </a:lnTo>
                <a:lnTo>
                  <a:pt x="1522412" y="0"/>
                </a:lnTo>
                <a:close/>
              </a:path>
            </a:pathLst>
          </a:custGeom>
          <a:solidFill>
            <a:srgbClr val="4E9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240756" y="693927"/>
            <a:ext cx="802005" cy="320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5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sz="2000" b="1" spc="-5" dirty="0">
                <a:solidFill>
                  <a:srgbClr val="000000"/>
                </a:solidFill>
                <a:latin typeface="Arial"/>
                <a:cs typeface="Arial"/>
              </a:rPr>
              <a:t>ef</a:t>
            </a:r>
            <a:r>
              <a:rPr sz="2000" b="1" spc="-1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ne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547268" y="334388"/>
            <a:ext cx="1733550" cy="1057275"/>
          </a:xfrm>
          <a:custGeom>
            <a:avLst/>
            <a:gdLst/>
            <a:ahLst/>
            <a:cxnLst/>
            <a:rect l="l" t="t" r="r" b="b"/>
            <a:pathLst>
              <a:path w="1733550" h="1057275">
                <a:moveTo>
                  <a:pt x="1522412" y="0"/>
                </a:moveTo>
                <a:lnTo>
                  <a:pt x="0" y="0"/>
                </a:lnTo>
                <a:lnTo>
                  <a:pt x="211137" y="528636"/>
                </a:lnTo>
                <a:lnTo>
                  <a:pt x="0" y="1057273"/>
                </a:lnTo>
                <a:lnTo>
                  <a:pt x="1522412" y="1057273"/>
                </a:lnTo>
                <a:lnTo>
                  <a:pt x="1733550" y="528636"/>
                </a:lnTo>
                <a:lnTo>
                  <a:pt x="1522412" y="0"/>
                </a:lnTo>
                <a:close/>
              </a:path>
            </a:pathLst>
          </a:custGeom>
          <a:solidFill>
            <a:srgbClr val="009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006056" y="724407"/>
            <a:ext cx="1055370" cy="320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M</a:t>
            </a:r>
            <a:r>
              <a:rPr sz="2000" b="1" dirty="0">
                <a:latin typeface="Arial"/>
                <a:cs typeface="Arial"/>
              </a:rPr>
              <a:t>easu</a:t>
            </a:r>
            <a:r>
              <a:rPr sz="2000" b="1" spc="-5" dirty="0">
                <a:latin typeface="Arial"/>
                <a:cs typeface="Arial"/>
              </a:rPr>
              <a:t>re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423693" y="334388"/>
            <a:ext cx="1733550" cy="1057275"/>
          </a:xfrm>
          <a:custGeom>
            <a:avLst/>
            <a:gdLst/>
            <a:ahLst/>
            <a:cxnLst/>
            <a:rect l="l" t="t" r="r" b="b"/>
            <a:pathLst>
              <a:path w="1733550" h="1057275">
                <a:moveTo>
                  <a:pt x="1522412" y="0"/>
                </a:moveTo>
                <a:lnTo>
                  <a:pt x="0" y="0"/>
                </a:lnTo>
                <a:lnTo>
                  <a:pt x="211137" y="528636"/>
                </a:lnTo>
                <a:lnTo>
                  <a:pt x="0" y="1057273"/>
                </a:lnTo>
                <a:lnTo>
                  <a:pt x="1522412" y="1057273"/>
                </a:lnTo>
                <a:lnTo>
                  <a:pt x="1733550" y="528636"/>
                </a:lnTo>
                <a:lnTo>
                  <a:pt x="1522412" y="0"/>
                </a:lnTo>
                <a:close/>
              </a:path>
            </a:pathLst>
          </a:custGeom>
          <a:solidFill>
            <a:srgbClr val="4E9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882481" y="724407"/>
            <a:ext cx="986155" cy="320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Analyze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246143" y="334388"/>
            <a:ext cx="1733550" cy="1057275"/>
          </a:xfrm>
          <a:custGeom>
            <a:avLst/>
            <a:gdLst/>
            <a:ahLst/>
            <a:cxnLst/>
            <a:rect l="l" t="t" r="r" b="b"/>
            <a:pathLst>
              <a:path w="1733550" h="1057275">
                <a:moveTo>
                  <a:pt x="1522412" y="0"/>
                </a:moveTo>
                <a:lnTo>
                  <a:pt x="0" y="0"/>
                </a:lnTo>
                <a:lnTo>
                  <a:pt x="211137" y="528636"/>
                </a:lnTo>
                <a:lnTo>
                  <a:pt x="0" y="1057273"/>
                </a:lnTo>
                <a:lnTo>
                  <a:pt x="1522412" y="1057273"/>
                </a:lnTo>
                <a:lnTo>
                  <a:pt x="1733550" y="528636"/>
                </a:lnTo>
                <a:lnTo>
                  <a:pt x="1522412" y="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692231" y="724407"/>
            <a:ext cx="1013460" cy="320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spc="-5" dirty="0">
                <a:latin typeface="Arial"/>
                <a:cs typeface="Arial"/>
              </a:rPr>
              <a:t>m</a:t>
            </a:r>
            <a:r>
              <a:rPr sz="2000" b="1" dirty="0">
                <a:latin typeface="Arial"/>
                <a:cs typeface="Arial"/>
              </a:rPr>
              <a:t>p</a:t>
            </a:r>
            <a:r>
              <a:rPr sz="2000" b="1" spc="-5" dirty="0">
                <a:latin typeface="Arial"/>
                <a:cs typeface="Arial"/>
              </a:rPr>
              <a:t>r</a:t>
            </a:r>
            <a:r>
              <a:rPr sz="2000" b="1" dirty="0">
                <a:latin typeface="Arial"/>
                <a:cs typeface="Arial"/>
              </a:rPr>
              <a:t>o</a:t>
            </a:r>
            <a:r>
              <a:rPr sz="2000" b="1" spc="-5" dirty="0">
                <a:latin typeface="Arial"/>
                <a:cs typeface="Arial"/>
              </a:rPr>
              <a:t>v</a:t>
            </a:r>
            <a:r>
              <a:rPr sz="2000" b="1" dirty="0"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984456" y="334388"/>
            <a:ext cx="1733550" cy="1057275"/>
          </a:xfrm>
          <a:custGeom>
            <a:avLst/>
            <a:gdLst/>
            <a:ahLst/>
            <a:cxnLst/>
            <a:rect l="l" t="t" r="r" b="b"/>
            <a:pathLst>
              <a:path w="1733550" h="1057275">
                <a:moveTo>
                  <a:pt x="1522412" y="0"/>
                </a:moveTo>
                <a:lnTo>
                  <a:pt x="0" y="0"/>
                </a:lnTo>
                <a:lnTo>
                  <a:pt x="211137" y="528636"/>
                </a:lnTo>
                <a:lnTo>
                  <a:pt x="0" y="1057273"/>
                </a:lnTo>
                <a:lnTo>
                  <a:pt x="1522412" y="1057273"/>
                </a:lnTo>
                <a:lnTo>
                  <a:pt x="1733550" y="528636"/>
                </a:lnTo>
                <a:lnTo>
                  <a:pt x="1522412" y="0"/>
                </a:lnTo>
                <a:close/>
              </a:path>
            </a:pathLst>
          </a:custGeom>
          <a:solidFill>
            <a:srgbClr val="4E9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9473406" y="724407"/>
            <a:ext cx="929005" cy="320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Control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092815" y="6434328"/>
            <a:ext cx="180975" cy="206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19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58639" y="2594599"/>
            <a:ext cx="4580550" cy="2742581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200189" y="2505075"/>
            <a:ext cx="4077633" cy="2832106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3307" y="416559"/>
            <a:ext cx="11375390" cy="1717039"/>
          </a:xfrm>
          <a:custGeom>
            <a:avLst/>
            <a:gdLst/>
            <a:ahLst/>
            <a:cxnLst/>
            <a:rect l="l" t="t" r="r" b="b"/>
            <a:pathLst>
              <a:path w="11375390" h="1717039">
                <a:moveTo>
                  <a:pt x="0" y="1717040"/>
                </a:moveTo>
                <a:lnTo>
                  <a:pt x="11375293" y="1717040"/>
                </a:lnTo>
                <a:lnTo>
                  <a:pt x="11375293" y="0"/>
                </a:lnTo>
                <a:lnTo>
                  <a:pt x="0" y="0"/>
                </a:lnTo>
                <a:lnTo>
                  <a:pt x="0" y="171704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9807" y="2247900"/>
            <a:ext cx="11565890" cy="0"/>
          </a:xfrm>
          <a:custGeom>
            <a:avLst/>
            <a:gdLst/>
            <a:ahLst/>
            <a:cxnLst/>
            <a:rect l="l" t="t" r="r" b="b"/>
            <a:pathLst>
              <a:path w="11565890">
                <a:moveTo>
                  <a:pt x="0" y="0"/>
                </a:moveTo>
                <a:lnTo>
                  <a:pt x="11565793" y="0"/>
                </a:lnTo>
              </a:path>
            </a:pathLst>
          </a:custGeom>
          <a:ln w="25400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2507" y="314959"/>
            <a:ext cx="0" cy="1920239"/>
          </a:xfrm>
          <a:custGeom>
            <a:avLst/>
            <a:gdLst/>
            <a:ahLst/>
            <a:cxnLst/>
            <a:rect l="l" t="t" r="r" b="b"/>
            <a:pathLst>
              <a:path h="1920239">
                <a:moveTo>
                  <a:pt x="0" y="0"/>
                </a:moveTo>
                <a:lnTo>
                  <a:pt x="0" y="1920240"/>
                </a:lnTo>
              </a:path>
            </a:pathLst>
          </a:custGeom>
          <a:ln w="25400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9807" y="302259"/>
            <a:ext cx="11565890" cy="0"/>
          </a:xfrm>
          <a:custGeom>
            <a:avLst/>
            <a:gdLst/>
            <a:ahLst/>
            <a:cxnLst/>
            <a:rect l="l" t="t" r="r" b="b"/>
            <a:pathLst>
              <a:path w="11565890">
                <a:moveTo>
                  <a:pt x="0" y="0"/>
                </a:moveTo>
                <a:lnTo>
                  <a:pt x="11565793" y="0"/>
                </a:lnTo>
              </a:path>
            </a:pathLst>
          </a:custGeom>
          <a:ln w="25400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882901" y="314830"/>
            <a:ext cx="0" cy="1920875"/>
          </a:xfrm>
          <a:custGeom>
            <a:avLst/>
            <a:gdLst/>
            <a:ahLst/>
            <a:cxnLst/>
            <a:rect l="l" t="t" r="r" b="b"/>
            <a:pathLst>
              <a:path h="1920875">
                <a:moveTo>
                  <a:pt x="0" y="0"/>
                </a:moveTo>
                <a:lnTo>
                  <a:pt x="0" y="1920455"/>
                </a:lnTo>
              </a:path>
            </a:pathLst>
          </a:custGeom>
          <a:ln w="25400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0607" y="2133600"/>
            <a:ext cx="11464290" cy="76200"/>
          </a:xfrm>
          <a:custGeom>
            <a:avLst/>
            <a:gdLst/>
            <a:ahLst/>
            <a:cxnLst/>
            <a:rect l="l" t="t" r="r" b="b"/>
            <a:pathLst>
              <a:path w="11464290" h="76200">
                <a:moveTo>
                  <a:pt x="0" y="76200"/>
                </a:moveTo>
                <a:lnTo>
                  <a:pt x="11464193" y="76200"/>
                </a:lnTo>
                <a:lnTo>
                  <a:pt x="11464193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0607" y="416559"/>
            <a:ext cx="76200" cy="1717039"/>
          </a:xfrm>
          <a:custGeom>
            <a:avLst/>
            <a:gdLst/>
            <a:ahLst/>
            <a:cxnLst/>
            <a:rect l="l" t="t" r="r" b="b"/>
            <a:pathLst>
              <a:path w="76200" h="1717039">
                <a:moveTo>
                  <a:pt x="0" y="1717040"/>
                </a:moveTo>
                <a:lnTo>
                  <a:pt x="76200" y="1717040"/>
                </a:lnTo>
                <a:lnTo>
                  <a:pt x="76200" y="0"/>
                </a:lnTo>
                <a:lnTo>
                  <a:pt x="0" y="0"/>
                </a:lnTo>
                <a:lnTo>
                  <a:pt x="0" y="171704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0607" y="340359"/>
            <a:ext cx="11464290" cy="76200"/>
          </a:xfrm>
          <a:custGeom>
            <a:avLst/>
            <a:gdLst/>
            <a:ahLst/>
            <a:cxnLst/>
            <a:rect l="l" t="t" r="r" b="b"/>
            <a:pathLst>
              <a:path w="11464290" h="76200">
                <a:moveTo>
                  <a:pt x="0" y="76200"/>
                </a:moveTo>
                <a:lnTo>
                  <a:pt x="11464193" y="76200"/>
                </a:lnTo>
                <a:lnTo>
                  <a:pt x="11464193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768601" y="416430"/>
            <a:ext cx="76200" cy="1717675"/>
          </a:xfrm>
          <a:custGeom>
            <a:avLst/>
            <a:gdLst/>
            <a:ahLst/>
            <a:cxnLst/>
            <a:rect l="l" t="t" r="r" b="b"/>
            <a:pathLst>
              <a:path w="76200" h="1717675">
                <a:moveTo>
                  <a:pt x="76200" y="0"/>
                </a:moveTo>
                <a:lnTo>
                  <a:pt x="0" y="0"/>
                </a:lnTo>
                <a:lnTo>
                  <a:pt x="0" y="1717255"/>
                </a:lnTo>
                <a:lnTo>
                  <a:pt x="76200" y="1717255"/>
                </a:lnTo>
                <a:lnTo>
                  <a:pt x="7620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189714" y="989418"/>
            <a:ext cx="1265555" cy="474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950" b="0" spc="-35" dirty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2950" b="0" spc="25" dirty="0">
                <a:solidFill>
                  <a:srgbClr val="FFFFFF"/>
                </a:solidFill>
                <a:latin typeface="Calibri Light"/>
                <a:cs typeface="Calibri Light"/>
              </a:rPr>
              <a:t>ename</a:t>
            </a:r>
            <a:endParaRPr sz="2950">
              <a:latin typeface="Calibri Light"/>
              <a:cs typeface="Calibri Ligh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739872" y="580962"/>
            <a:ext cx="0" cy="1371600"/>
          </a:xfrm>
          <a:custGeom>
            <a:avLst/>
            <a:gdLst/>
            <a:ahLst/>
            <a:cxnLst/>
            <a:rect l="l" t="t" r="r" b="b"/>
            <a:pathLst>
              <a:path h="1371600">
                <a:moveTo>
                  <a:pt x="0" y="1371600"/>
                </a:moveTo>
                <a:lnTo>
                  <a:pt x="1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5024075" y="528319"/>
            <a:ext cx="5066030" cy="335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/>
              <a:t>Click </a:t>
            </a:r>
            <a:r>
              <a:rPr sz="2200" dirty="0"/>
              <a:t>on </a:t>
            </a:r>
            <a:r>
              <a:rPr sz="2200" spc="-10" dirty="0"/>
              <a:t>“Participants” </a:t>
            </a:r>
            <a:r>
              <a:rPr sz="2200" spc="-15" dirty="0"/>
              <a:t>at bottom </a:t>
            </a:r>
            <a:r>
              <a:rPr sz="2200" dirty="0"/>
              <a:t>of</a:t>
            </a:r>
            <a:r>
              <a:rPr sz="2200" spc="40" dirty="0"/>
              <a:t> </a:t>
            </a:r>
            <a:r>
              <a:rPr sz="2200" spc="-10" dirty="0"/>
              <a:t>screen</a:t>
            </a:r>
            <a:endParaRPr sz="2200"/>
          </a:p>
        </p:txBody>
      </p:sp>
      <p:sp>
        <p:nvSpPr>
          <p:cNvPr id="14" name="object 14"/>
          <p:cNvSpPr txBox="1"/>
          <p:nvPr/>
        </p:nvSpPr>
        <p:spPr>
          <a:xfrm>
            <a:off x="5024075" y="921511"/>
            <a:ext cx="6005830" cy="993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Click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on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your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name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&amp;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Select “Rename”</a:t>
            </a:r>
            <a:endParaRPr sz="2200">
              <a:latin typeface="Calibri"/>
              <a:cs typeface="Calibri"/>
            </a:endParaRPr>
          </a:p>
          <a:p>
            <a:pPr marL="241300" marR="5080" indent="-228600">
              <a:lnSpc>
                <a:spcPct val="79100"/>
              </a:lnSpc>
              <a:spcBef>
                <a:spcPts val="1005"/>
              </a:spcBef>
              <a:buFont typeface="Arial"/>
              <a:buChar char="•"/>
              <a:tabLst>
                <a:tab pos="240665" algn="l"/>
                <a:tab pos="241300" algn="l"/>
                <a:tab pos="1297940" algn="l"/>
              </a:tabLst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Rename	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- Begin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with </a:t>
            </a:r>
            <a:r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Location </a:t>
            </a:r>
            <a:r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Code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, then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name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 or 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facility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name, i.e.,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MBA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Phyllis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35341" y="2523915"/>
            <a:ext cx="5475412" cy="374903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6742794" y="2344632"/>
          <a:ext cx="4386942" cy="43437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10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58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1483">
                <a:tc>
                  <a:txBody>
                    <a:bodyPr/>
                    <a:lstStyle/>
                    <a:p>
                      <a:pPr marL="48895">
                        <a:lnSpc>
                          <a:spcPts val="1475"/>
                        </a:lnSpc>
                      </a:pPr>
                      <a:r>
                        <a:rPr sz="1300" b="1" spc="-5" dirty="0">
                          <a:latin typeface="Calibri"/>
                          <a:cs typeface="Calibri"/>
                        </a:rPr>
                        <a:t>Site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ts val="1475"/>
                        </a:lnSpc>
                      </a:pPr>
                      <a:r>
                        <a:rPr sz="1300" b="1" spc="-5" dirty="0">
                          <a:latin typeface="Calibri"/>
                          <a:cs typeface="Calibri"/>
                        </a:rPr>
                        <a:t>Location</a:t>
                      </a:r>
                      <a:r>
                        <a:rPr sz="1300" b="1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latin typeface="Calibri"/>
                          <a:cs typeface="Calibri"/>
                        </a:rPr>
                        <a:t>Code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483">
                <a:tc>
                  <a:txBody>
                    <a:bodyPr/>
                    <a:lstStyle/>
                    <a:p>
                      <a:pPr marL="48895">
                        <a:lnSpc>
                          <a:spcPts val="1475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BRIDH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ts val="1475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BRIDH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483">
                <a:tc>
                  <a:txBody>
                    <a:bodyPr/>
                    <a:lstStyle/>
                    <a:p>
                      <a:pPr marL="48895">
                        <a:lnSpc>
                          <a:spcPts val="1470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Budiriro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ts val="1470"/>
                        </a:lnSpc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BUD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483">
                <a:tc>
                  <a:txBody>
                    <a:bodyPr/>
                    <a:lstStyle/>
                    <a:p>
                      <a:pPr marL="48895">
                        <a:lnSpc>
                          <a:spcPts val="1470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Chitungwiza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ts val="1470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CHIT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483">
                <a:tc>
                  <a:txBody>
                    <a:bodyPr/>
                    <a:lstStyle/>
                    <a:p>
                      <a:pPr marL="48895">
                        <a:lnSpc>
                          <a:spcPts val="1470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Epworth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ts val="1470"/>
                        </a:lnSpc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EP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483">
                <a:tc>
                  <a:txBody>
                    <a:bodyPr/>
                    <a:lstStyle/>
                    <a:p>
                      <a:pPr marL="48895">
                        <a:lnSpc>
                          <a:spcPts val="1465"/>
                        </a:lnSpc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Hatcliffe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ts val="1465"/>
                        </a:lnSpc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HC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483">
                <a:tc>
                  <a:txBody>
                    <a:bodyPr/>
                    <a:lstStyle/>
                    <a:p>
                      <a:pPr marL="48895">
                        <a:lnSpc>
                          <a:spcPts val="1465"/>
                        </a:lnSpc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Hopely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ts val="1465"/>
                        </a:lnSpc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HOP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1483">
                <a:tc>
                  <a:txBody>
                    <a:bodyPr/>
                    <a:lstStyle/>
                    <a:p>
                      <a:pPr marL="48895">
                        <a:lnSpc>
                          <a:spcPts val="1465"/>
                        </a:lnSpc>
                      </a:pPr>
                      <a:r>
                        <a:rPr sz="1300" spc="-15" dirty="0">
                          <a:latin typeface="Calibri"/>
                          <a:cs typeface="Calibri"/>
                        </a:rPr>
                        <a:t>Kwadzana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ts val="1465"/>
                        </a:lnSpc>
                      </a:pPr>
                      <a:r>
                        <a:rPr sz="1300" spc="-25" dirty="0">
                          <a:latin typeface="Calibri"/>
                          <a:cs typeface="Calibri"/>
                        </a:rPr>
                        <a:t>KWAD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1483">
                <a:tc>
                  <a:txBody>
                    <a:bodyPr/>
                    <a:lstStyle/>
                    <a:p>
                      <a:pPr marL="48895">
                        <a:lnSpc>
                          <a:spcPts val="1460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Mbare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ts val="1460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MBA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1483">
                <a:tc>
                  <a:txBody>
                    <a:bodyPr/>
                    <a:lstStyle/>
                    <a:p>
                      <a:pPr marL="48895">
                        <a:lnSpc>
                          <a:spcPts val="1460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NMRL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ts val="1460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NMRL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1483">
                <a:tc>
                  <a:txBody>
                    <a:bodyPr/>
                    <a:lstStyle/>
                    <a:p>
                      <a:pPr marL="48895">
                        <a:lnSpc>
                          <a:spcPts val="1480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Overspill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ts val="1480"/>
                        </a:lnSpc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OS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1483">
                <a:tc>
                  <a:txBody>
                    <a:bodyPr/>
                    <a:lstStyle/>
                    <a:p>
                      <a:pPr marL="48895">
                        <a:lnSpc>
                          <a:spcPts val="1480"/>
                        </a:lnSpc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Pari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ts val="1480"/>
                        </a:lnSpc>
                      </a:pPr>
                      <a:r>
                        <a:rPr sz="1300" spc="-30" dirty="0">
                          <a:latin typeface="Calibri"/>
                          <a:cs typeface="Calibri"/>
                        </a:rPr>
                        <a:t>PARI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1483">
                <a:tc>
                  <a:txBody>
                    <a:bodyPr/>
                    <a:lstStyle/>
                    <a:p>
                      <a:pPr marL="48895">
                        <a:lnSpc>
                          <a:spcPts val="1480"/>
                        </a:lnSpc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PSI</a:t>
                      </a:r>
                      <a:r>
                        <a:rPr sz="13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Lab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ts val="1480"/>
                        </a:lnSpc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PSI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1483">
                <a:tc>
                  <a:txBody>
                    <a:bodyPr/>
                    <a:lstStyle/>
                    <a:p>
                      <a:pPr marL="48895">
                        <a:lnSpc>
                          <a:spcPts val="1475"/>
                        </a:lnSpc>
                      </a:pPr>
                      <a:r>
                        <a:rPr sz="1300" spc="-15" dirty="0">
                          <a:latin typeface="Calibri"/>
                          <a:cs typeface="Calibri"/>
                        </a:rPr>
                        <a:t>Seke</a:t>
                      </a:r>
                      <a:r>
                        <a:rPr sz="13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North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ts val="1475"/>
                        </a:lnSpc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SN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1483">
                <a:tc>
                  <a:txBody>
                    <a:bodyPr/>
                    <a:lstStyle/>
                    <a:p>
                      <a:pPr marL="48895">
                        <a:lnSpc>
                          <a:spcPts val="1475"/>
                        </a:lnSpc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St.</a:t>
                      </a:r>
                      <a:r>
                        <a:rPr sz="13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Marys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ts val="1475"/>
                        </a:lnSpc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SM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1483">
                <a:tc>
                  <a:txBody>
                    <a:bodyPr/>
                    <a:lstStyle/>
                    <a:p>
                      <a:pPr marL="48895">
                        <a:lnSpc>
                          <a:spcPts val="1475"/>
                        </a:lnSpc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Zengeza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ts val="1475"/>
                        </a:lnSpc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ZEN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17" name="object 17"/>
          <p:cNvSpPr/>
          <p:nvPr/>
        </p:nvSpPr>
        <p:spPr>
          <a:xfrm>
            <a:off x="443807" y="506727"/>
            <a:ext cx="2643775" cy="1484401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8528" y="2078735"/>
            <a:ext cx="2924810" cy="39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SET </a:t>
            </a:r>
            <a:r>
              <a:rPr sz="2400" b="1" spc="-5" dirty="0">
                <a:latin typeface="Calibri"/>
                <a:cs typeface="Calibri"/>
              </a:rPr>
              <a:t>IN ORDER-</a:t>
            </a:r>
            <a:r>
              <a:rPr sz="2400" b="1" spc="-9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BEFORE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9600" y="2499921"/>
            <a:ext cx="3963977" cy="313204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250940" y="2078735"/>
            <a:ext cx="2804160" cy="39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SET </a:t>
            </a:r>
            <a:r>
              <a:rPr sz="2400" b="1" spc="-5" dirty="0">
                <a:latin typeface="Calibri"/>
                <a:cs typeface="Calibri"/>
              </a:rPr>
              <a:t>IN ORDER </a:t>
            </a:r>
            <a:r>
              <a:rPr sz="2400" b="1" dirty="0">
                <a:latin typeface="Calibri"/>
                <a:cs typeface="Calibri"/>
              </a:rPr>
              <a:t>-</a:t>
            </a:r>
            <a:r>
              <a:rPr sz="2400" b="1" spc="-8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AFTER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848141" y="2505077"/>
            <a:ext cx="4642337" cy="3041117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51806" y="334388"/>
            <a:ext cx="1733550" cy="1057275"/>
          </a:xfrm>
          <a:custGeom>
            <a:avLst/>
            <a:gdLst/>
            <a:ahLst/>
            <a:cxnLst/>
            <a:rect l="l" t="t" r="r" b="b"/>
            <a:pathLst>
              <a:path w="1733550" h="1057275">
                <a:moveTo>
                  <a:pt x="1522412" y="0"/>
                </a:moveTo>
                <a:lnTo>
                  <a:pt x="0" y="0"/>
                </a:lnTo>
                <a:lnTo>
                  <a:pt x="211137" y="528636"/>
                </a:lnTo>
                <a:lnTo>
                  <a:pt x="0" y="1057273"/>
                </a:lnTo>
                <a:lnTo>
                  <a:pt x="1522412" y="1057273"/>
                </a:lnTo>
                <a:lnTo>
                  <a:pt x="1733550" y="528636"/>
                </a:lnTo>
                <a:lnTo>
                  <a:pt x="1522412" y="0"/>
                </a:lnTo>
                <a:close/>
              </a:path>
            </a:pathLst>
          </a:custGeom>
          <a:solidFill>
            <a:srgbClr val="4E9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240756" y="693927"/>
            <a:ext cx="802005" cy="320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5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sz="2000" b="1" spc="-5" dirty="0">
                <a:solidFill>
                  <a:srgbClr val="000000"/>
                </a:solidFill>
                <a:latin typeface="Arial"/>
                <a:cs typeface="Arial"/>
              </a:rPr>
              <a:t>ef</a:t>
            </a:r>
            <a:r>
              <a:rPr sz="2000" b="1" spc="-1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ne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547268" y="334388"/>
            <a:ext cx="1733550" cy="1057275"/>
          </a:xfrm>
          <a:custGeom>
            <a:avLst/>
            <a:gdLst/>
            <a:ahLst/>
            <a:cxnLst/>
            <a:rect l="l" t="t" r="r" b="b"/>
            <a:pathLst>
              <a:path w="1733550" h="1057275">
                <a:moveTo>
                  <a:pt x="1522412" y="0"/>
                </a:moveTo>
                <a:lnTo>
                  <a:pt x="0" y="0"/>
                </a:lnTo>
                <a:lnTo>
                  <a:pt x="211137" y="528636"/>
                </a:lnTo>
                <a:lnTo>
                  <a:pt x="0" y="1057273"/>
                </a:lnTo>
                <a:lnTo>
                  <a:pt x="1522412" y="1057273"/>
                </a:lnTo>
                <a:lnTo>
                  <a:pt x="1733550" y="528636"/>
                </a:lnTo>
                <a:lnTo>
                  <a:pt x="1522412" y="0"/>
                </a:lnTo>
                <a:close/>
              </a:path>
            </a:pathLst>
          </a:custGeom>
          <a:solidFill>
            <a:srgbClr val="009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006056" y="724407"/>
            <a:ext cx="1055370" cy="320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M</a:t>
            </a:r>
            <a:r>
              <a:rPr sz="2000" b="1" dirty="0">
                <a:latin typeface="Arial"/>
                <a:cs typeface="Arial"/>
              </a:rPr>
              <a:t>easu</a:t>
            </a:r>
            <a:r>
              <a:rPr sz="2000" b="1" spc="-5" dirty="0">
                <a:latin typeface="Arial"/>
                <a:cs typeface="Arial"/>
              </a:rPr>
              <a:t>re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423693" y="334388"/>
            <a:ext cx="1733550" cy="1057275"/>
          </a:xfrm>
          <a:custGeom>
            <a:avLst/>
            <a:gdLst/>
            <a:ahLst/>
            <a:cxnLst/>
            <a:rect l="l" t="t" r="r" b="b"/>
            <a:pathLst>
              <a:path w="1733550" h="1057275">
                <a:moveTo>
                  <a:pt x="1522412" y="0"/>
                </a:moveTo>
                <a:lnTo>
                  <a:pt x="0" y="0"/>
                </a:lnTo>
                <a:lnTo>
                  <a:pt x="211137" y="528636"/>
                </a:lnTo>
                <a:lnTo>
                  <a:pt x="0" y="1057273"/>
                </a:lnTo>
                <a:lnTo>
                  <a:pt x="1522412" y="1057273"/>
                </a:lnTo>
                <a:lnTo>
                  <a:pt x="1733550" y="528636"/>
                </a:lnTo>
                <a:lnTo>
                  <a:pt x="1522412" y="0"/>
                </a:lnTo>
                <a:close/>
              </a:path>
            </a:pathLst>
          </a:custGeom>
          <a:solidFill>
            <a:srgbClr val="4E9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882481" y="724407"/>
            <a:ext cx="986155" cy="320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Analyze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246143" y="334388"/>
            <a:ext cx="1733550" cy="1057275"/>
          </a:xfrm>
          <a:custGeom>
            <a:avLst/>
            <a:gdLst/>
            <a:ahLst/>
            <a:cxnLst/>
            <a:rect l="l" t="t" r="r" b="b"/>
            <a:pathLst>
              <a:path w="1733550" h="1057275">
                <a:moveTo>
                  <a:pt x="1522412" y="0"/>
                </a:moveTo>
                <a:lnTo>
                  <a:pt x="0" y="0"/>
                </a:lnTo>
                <a:lnTo>
                  <a:pt x="211137" y="528636"/>
                </a:lnTo>
                <a:lnTo>
                  <a:pt x="0" y="1057273"/>
                </a:lnTo>
                <a:lnTo>
                  <a:pt x="1522412" y="1057273"/>
                </a:lnTo>
                <a:lnTo>
                  <a:pt x="1733550" y="528636"/>
                </a:lnTo>
                <a:lnTo>
                  <a:pt x="1522412" y="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692231" y="724407"/>
            <a:ext cx="1013460" cy="320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spc="-5" dirty="0">
                <a:latin typeface="Arial"/>
                <a:cs typeface="Arial"/>
              </a:rPr>
              <a:t>m</a:t>
            </a:r>
            <a:r>
              <a:rPr sz="2000" b="1" dirty="0">
                <a:latin typeface="Arial"/>
                <a:cs typeface="Arial"/>
              </a:rPr>
              <a:t>p</a:t>
            </a:r>
            <a:r>
              <a:rPr sz="2000" b="1" spc="-5" dirty="0">
                <a:latin typeface="Arial"/>
                <a:cs typeface="Arial"/>
              </a:rPr>
              <a:t>r</a:t>
            </a:r>
            <a:r>
              <a:rPr sz="2000" b="1" dirty="0">
                <a:latin typeface="Arial"/>
                <a:cs typeface="Arial"/>
              </a:rPr>
              <a:t>o</a:t>
            </a:r>
            <a:r>
              <a:rPr sz="2000" b="1" spc="-5" dirty="0">
                <a:latin typeface="Arial"/>
                <a:cs typeface="Arial"/>
              </a:rPr>
              <a:t>v</a:t>
            </a:r>
            <a:r>
              <a:rPr sz="2000" b="1" dirty="0"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984456" y="334388"/>
            <a:ext cx="1733550" cy="1057275"/>
          </a:xfrm>
          <a:custGeom>
            <a:avLst/>
            <a:gdLst/>
            <a:ahLst/>
            <a:cxnLst/>
            <a:rect l="l" t="t" r="r" b="b"/>
            <a:pathLst>
              <a:path w="1733550" h="1057275">
                <a:moveTo>
                  <a:pt x="1522412" y="0"/>
                </a:moveTo>
                <a:lnTo>
                  <a:pt x="0" y="0"/>
                </a:lnTo>
                <a:lnTo>
                  <a:pt x="211137" y="528636"/>
                </a:lnTo>
                <a:lnTo>
                  <a:pt x="0" y="1057273"/>
                </a:lnTo>
                <a:lnTo>
                  <a:pt x="1522412" y="1057273"/>
                </a:lnTo>
                <a:lnTo>
                  <a:pt x="1733550" y="528636"/>
                </a:lnTo>
                <a:lnTo>
                  <a:pt x="1522412" y="0"/>
                </a:lnTo>
                <a:close/>
              </a:path>
            </a:pathLst>
          </a:custGeom>
          <a:solidFill>
            <a:srgbClr val="4E9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9473406" y="724407"/>
            <a:ext cx="929005" cy="320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Control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8528" y="2078735"/>
            <a:ext cx="2007235" cy="39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latin typeface="Calibri"/>
                <a:cs typeface="Calibri"/>
              </a:rPr>
              <a:t>SHINE </a:t>
            </a:r>
            <a:r>
              <a:rPr sz="2400" b="1" dirty="0">
                <a:latin typeface="Calibri"/>
                <a:cs typeface="Calibri"/>
              </a:rPr>
              <a:t>-</a:t>
            </a:r>
            <a:r>
              <a:rPr sz="2400" b="1" spc="-10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BEFORE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3674" y="2505077"/>
            <a:ext cx="3537019" cy="3292825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250940" y="2078735"/>
            <a:ext cx="1818005" cy="39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latin typeface="Calibri"/>
                <a:cs typeface="Calibri"/>
              </a:rPr>
              <a:t>SHINE </a:t>
            </a:r>
            <a:r>
              <a:rPr sz="2400" b="1" dirty="0">
                <a:latin typeface="Calibri"/>
                <a:cs typeface="Calibri"/>
              </a:rPr>
              <a:t>-</a:t>
            </a:r>
            <a:r>
              <a:rPr sz="2400" b="1" spc="-8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AFTER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370654" y="2505077"/>
            <a:ext cx="4541854" cy="3292826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9787" y="365125"/>
            <a:ext cx="1733550" cy="1057275"/>
          </a:xfrm>
          <a:custGeom>
            <a:avLst/>
            <a:gdLst/>
            <a:ahLst/>
            <a:cxnLst/>
            <a:rect l="l" t="t" r="r" b="b"/>
            <a:pathLst>
              <a:path w="1733550" h="1057275">
                <a:moveTo>
                  <a:pt x="1522413" y="0"/>
                </a:moveTo>
                <a:lnTo>
                  <a:pt x="0" y="0"/>
                </a:lnTo>
                <a:lnTo>
                  <a:pt x="211137" y="528637"/>
                </a:lnTo>
                <a:lnTo>
                  <a:pt x="0" y="1057275"/>
                </a:lnTo>
                <a:lnTo>
                  <a:pt x="1522413" y="1057275"/>
                </a:lnTo>
                <a:lnTo>
                  <a:pt x="1733550" y="528637"/>
                </a:lnTo>
                <a:lnTo>
                  <a:pt x="1522413" y="0"/>
                </a:lnTo>
                <a:close/>
              </a:path>
            </a:pathLst>
          </a:custGeom>
          <a:solidFill>
            <a:srgbClr val="4E9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328737" y="724407"/>
            <a:ext cx="802005" cy="320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5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sz="2000" b="1" spc="-5" dirty="0">
                <a:solidFill>
                  <a:srgbClr val="000000"/>
                </a:solidFill>
                <a:latin typeface="Arial"/>
                <a:cs typeface="Arial"/>
              </a:rPr>
              <a:t>ef</a:t>
            </a:r>
            <a:r>
              <a:rPr sz="2000" b="1" spc="-1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ne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635251" y="365125"/>
            <a:ext cx="1733550" cy="1057275"/>
          </a:xfrm>
          <a:custGeom>
            <a:avLst/>
            <a:gdLst/>
            <a:ahLst/>
            <a:cxnLst/>
            <a:rect l="l" t="t" r="r" b="b"/>
            <a:pathLst>
              <a:path w="1733550" h="1057275">
                <a:moveTo>
                  <a:pt x="1522412" y="0"/>
                </a:moveTo>
                <a:lnTo>
                  <a:pt x="0" y="0"/>
                </a:lnTo>
                <a:lnTo>
                  <a:pt x="211137" y="528637"/>
                </a:lnTo>
                <a:lnTo>
                  <a:pt x="0" y="1057275"/>
                </a:lnTo>
                <a:lnTo>
                  <a:pt x="1522412" y="1057275"/>
                </a:lnTo>
                <a:lnTo>
                  <a:pt x="1733549" y="528637"/>
                </a:lnTo>
                <a:lnTo>
                  <a:pt x="1522412" y="0"/>
                </a:lnTo>
                <a:close/>
              </a:path>
            </a:pathLst>
          </a:custGeom>
          <a:solidFill>
            <a:srgbClr val="009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094037" y="754888"/>
            <a:ext cx="1055370" cy="320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M</a:t>
            </a:r>
            <a:r>
              <a:rPr sz="2000" b="1" dirty="0">
                <a:latin typeface="Arial"/>
                <a:cs typeface="Arial"/>
              </a:rPr>
              <a:t>easu</a:t>
            </a:r>
            <a:r>
              <a:rPr sz="2000" b="1" spc="-5" dirty="0">
                <a:latin typeface="Arial"/>
                <a:cs typeface="Arial"/>
              </a:rPr>
              <a:t>re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511676" y="365125"/>
            <a:ext cx="1733550" cy="1057275"/>
          </a:xfrm>
          <a:custGeom>
            <a:avLst/>
            <a:gdLst/>
            <a:ahLst/>
            <a:cxnLst/>
            <a:rect l="l" t="t" r="r" b="b"/>
            <a:pathLst>
              <a:path w="1733550" h="1057275">
                <a:moveTo>
                  <a:pt x="1522412" y="0"/>
                </a:moveTo>
                <a:lnTo>
                  <a:pt x="0" y="0"/>
                </a:lnTo>
                <a:lnTo>
                  <a:pt x="211137" y="528637"/>
                </a:lnTo>
                <a:lnTo>
                  <a:pt x="0" y="1057275"/>
                </a:lnTo>
                <a:lnTo>
                  <a:pt x="1522412" y="1057275"/>
                </a:lnTo>
                <a:lnTo>
                  <a:pt x="1733550" y="528637"/>
                </a:lnTo>
                <a:lnTo>
                  <a:pt x="1522412" y="0"/>
                </a:lnTo>
                <a:close/>
              </a:path>
            </a:pathLst>
          </a:custGeom>
          <a:solidFill>
            <a:srgbClr val="4E9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970462" y="754888"/>
            <a:ext cx="986155" cy="320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Analyze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334125" y="365125"/>
            <a:ext cx="1733550" cy="1057275"/>
          </a:xfrm>
          <a:custGeom>
            <a:avLst/>
            <a:gdLst/>
            <a:ahLst/>
            <a:cxnLst/>
            <a:rect l="l" t="t" r="r" b="b"/>
            <a:pathLst>
              <a:path w="1733550" h="1057275">
                <a:moveTo>
                  <a:pt x="1522413" y="0"/>
                </a:moveTo>
                <a:lnTo>
                  <a:pt x="0" y="0"/>
                </a:lnTo>
                <a:lnTo>
                  <a:pt x="211138" y="528637"/>
                </a:lnTo>
                <a:lnTo>
                  <a:pt x="0" y="1057275"/>
                </a:lnTo>
                <a:lnTo>
                  <a:pt x="1522413" y="1057275"/>
                </a:lnTo>
                <a:lnTo>
                  <a:pt x="1733551" y="528637"/>
                </a:lnTo>
                <a:lnTo>
                  <a:pt x="1522413" y="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780212" y="754888"/>
            <a:ext cx="1013460" cy="320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spc="-5" dirty="0">
                <a:latin typeface="Arial"/>
                <a:cs typeface="Arial"/>
              </a:rPr>
              <a:t>m</a:t>
            </a:r>
            <a:r>
              <a:rPr sz="2000" b="1" dirty="0">
                <a:latin typeface="Arial"/>
                <a:cs typeface="Arial"/>
              </a:rPr>
              <a:t>p</a:t>
            </a:r>
            <a:r>
              <a:rPr sz="2000" b="1" spc="-5" dirty="0">
                <a:latin typeface="Arial"/>
                <a:cs typeface="Arial"/>
              </a:rPr>
              <a:t>r</a:t>
            </a:r>
            <a:r>
              <a:rPr sz="2000" b="1" dirty="0">
                <a:latin typeface="Arial"/>
                <a:cs typeface="Arial"/>
              </a:rPr>
              <a:t>o</a:t>
            </a:r>
            <a:r>
              <a:rPr sz="2000" b="1" spc="-5" dirty="0">
                <a:latin typeface="Arial"/>
                <a:cs typeface="Arial"/>
              </a:rPr>
              <a:t>v</a:t>
            </a:r>
            <a:r>
              <a:rPr sz="2000" b="1" dirty="0"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072437" y="365125"/>
            <a:ext cx="1733550" cy="1057275"/>
          </a:xfrm>
          <a:custGeom>
            <a:avLst/>
            <a:gdLst/>
            <a:ahLst/>
            <a:cxnLst/>
            <a:rect l="l" t="t" r="r" b="b"/>
            <a:pathLst>
              <a:path w="1733550" h="1057275">
                <a:moveTo>
                  <a:pt x="1522413" y="0"/>
                </a:moveTo>
                <a:lnTo>
                  <a:pt x="0" y="0"/>
                </a:lnTo>
                <a:lnTo>
                  <a:pt x="211137" y="528637"/>
                </a:lnTo>
                <a:lnTo>
                  <a:pt x="0" y="1057275"/>
                </a:lnTo>
                <a:lnTo>
                  <a:pt x="1522413" y="1057275"/>
                </a:lnTo>
                <a:lnTo>
                  <a:pt x="1733551" y="528637"/>
                </a:lnTo>
                <a:lnTo>
                  <a:pt x="1522413" y="0"/>
                </a:lnTo>
                <a:close/>
              </a:path>
            </a:pathLst>
          </a:custGeom>
          <a:solidFill>
            <a:srgbClr val="4E9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561387" y="754888"/>
            <a:ext cx="929005" cy="320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Control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8528" y="2078735"/>
            <a:ext cx="3001645" cy="39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30" dirty="0">
                <a:latin typeface="Calibri"/>
                <a:cs typeface="Calibri"/>
              </a:rPr>
              <a:t>STANDARDIZE </a:t>
            </a:r>
            <a:r>
              <a:rPr sz="2400" b="1" dirty="0">
                <a:latin typeface="Calibri"/>
                <a:cs typeface="Calibri"/>
              </a:rPr>
              <a:t>-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BEFORE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92853" y="2505076"/>
            <a:ext cx="4207549" cy="368458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250940" y="2078735"/>
            <a:ext cx="2812415" cy="39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30" dirty="0">
                <a:latin typeface="Calibri"/>
                <a:cs typeface="Calibri"/>
              </a:rPr>
              <a:t>STANDARDIZE </a:t>
            </a:r>
            <a:r>
              <a:rPr sz="2400" b="1" dirty="0">
                <a:latin typeface="Calibri"/>
                <a:cs typeface="Calibri"/>
              </a:rPr>
              <a:t>-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AFTER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19801" y="2505075"/>
            <a:ext cx="4732771" cy="3684587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51806" y="334388"/>
            <a:ext cx="1733550" cy="1057275"/>
          </a:xfrm>
          <a:custGeom>
            <a:avLst/>
            <a:gdLst/>
            <a:ahLst/>
            <a:cxnLst/>
            <a:rect l="l" t="t" r="r" b="b"/>
            <a:pathLst>
              <a:path w="1733550" h="1057275">
                <a:moveTo>
                  <a:pt x="1522412" y="0"/>
                </a:moveTo>
                <a:lnTo>
                  <a:pt x="0" y="0"/>
                </a:lnTo>
                <a:lnTo>
                  <a:pt x="211137" y="528636"/>
                </a:lnTo>
                <a:lnTo>
                  <a:pt x="0" y="1057273"/>
                </a:lnTo>
                <a:lnTo>
                  <a:pt x="1522412" y="1057273"/>
                </a:lnTo>
                <a:lnTo>
                  <a:pt x="1733550" y="528636"/>
                </a:lnTo>
                <a:lnTo>
                  <a:pt x="1522412" y="0"/>
                </a:lnTo>
                <a:close/>
              </a:path>
            </a:pathLst>
          </a:custGeom>
          <a:solidFill>
            <a:srgbClr val="4E9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240756" y="693927"/>
            <a:ext cx="802005" cy="320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5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sz="2000" b="1" spc="-5" dirty="0">
                <a:solidFill>
                  <a:srgbClr val="000000"/>
                </a:solidFill>
                <a:latin typeface="Arial"/>
                <a:cs typeface="Arial"/>
              </a:rPr>
              <a:t>ef</a:t>
            </a:r>
            <a:r>
              <a:rPr sz="2000" b="1" spc="-1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ne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547268" y="334388"/>
            <a:ext cx="1733550" cy="1057275"/>
          </a:xfrm>
          <a:custGeom>
            <a:avLst/>
            <a:gdLst/>
            <a:ahLst/>
            <a:cxnLst/>
            <a:rect l="l" t="t" r="r" b="b"/>
            <a:pathLst>
              <a:path w="1733550" h="1057275">
                <a:moveTo>
                  <a:pt x="1522412" y="0"/>
                </a:moveTo>
                <a:lnTo>
                  <a:pt x="0" y="0"/>
                </a:lnTo>
                <a:lnTo>
                  <a:pt x="211137" y="528636"/>
                </a:lnTo>
                <a:lnTo>
                  <a:pt x="0" y="1057273"/>
                </a:lnTo>
                <a:lnTo>
                  <a:pt x="1522412" y="1057273"/>
                </a:lnTo>
                <a:lnTo>
                  <a:pt x="1733550" y="528636"/>
                </a:lnTo>
                <a:lnTo>
                  <a:pt x="1522412" y="0"/>
                </a:lnTo>
                <a:close/>
              </a:path>
            </a:pathLst>
          </a:custGeom>
          <a:solidFill>
            <a:srgbClr val="009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006056" y="724407"/>
            <a:ext cx="1055370" cy="320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M</a:t>
            </a:r>
            <a:r>
              <a:rPr sz="2000" b="1" dirty="0">
                <a:latin typeface="Arial"/>
                <a:cs typeface="Arial"/>
              </a:rPr>
              <a:t>easu</a:t>
            </a:r>
            <a:r>
              <a:rPr sz="2000" b="1" spc="-5" dirty="0">
                <a:latin typeface="Arial"/>
                <a:cs typeface="Arial"/>
              </a:rPr>
              <a:t>re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423693" y="334388"/>
            <a:ext cx="1733550" cy="1057275"/>
          </a:xfrm>
          <a:custGeom>
            <a:avLst/>
            <a:gdLst/>
            <a:ahLst/>
            <a:cxnLst/>
            <a:rect l="l" t="t" r="r" b="b"/>
            <a:pathLst>
              <a:path w="1733550" h="1057275">
                <a:moveTo>
                  <a:pt x="1522412" y="0"/>
                </a:moveTo>
                <a:lnTo>
                  <a:pt x="0" y="0"/>
                </a:lnTo>
                <a:lnTo>
                  <a:pt x="211137" y="528636"/>
                </a:lnTo>
                <a:lnTo>
                  <a:pt x="0" y="1057273"/>
                </a:lnTo>
                <a:lnTo>
                  <a:pt x="1522412" y="1057273"/>
                </a:lnTo>
                <a:lnTo>
                  <a:pt x="1733550" y="528636"/>
                </a:lnTo>
                <a:lnTo>
                  <a:pt x="1522412" y="0"/>
                </a:lnTo>
                <a:close/>
              </a:path>
            </a:pathLst>
          </a:custGeom>
          <a:solidFill>
            <a:srgbClr val="4E9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882481" y="724407"/>
            <a:ext cx="986155" cy="320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Analyze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246143" y="334388"/>
            <a:ext cx="1733550" cy="1057275"/>
          </a:xfrm>
          <a:custGeom>
            <a:avLst/>
            <a:gdLst/>
            <a:ahLst/>
            <a:cxnLst/>
            <a:rect l="l" t="t" r="r" b="b"/>
            <a:pathLst>
              <a:path w="1733550" h="1057275">
                <a:moveTo>
                  <a:pt x="1522412" y="0"/>
                </a:moveTo>
                <a:lnTo>
                  <a:pt x="0" y="0"/>
                </a:lnTo>
                <a:lnTo>
                  <a:pt x="211137" y="528636"/>
                </a:lnTo>
                <a:lnTo>
                  <a:pt x="0" y="1057273"/>
                </a:lnTo>
                <a:lnTo>
                  <a:pt x="1522412" y="1057273"/>
                </a:lnTo>
                <a:lnTo>
                  <a:pt x="1733550" y="528636"/>
                </a:lnTo>
                <a:lnTo>
                  <a:pt x="1522412" y="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692231" y="724407"/>
            <a:ext cx="1013460" cy="320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spc="-5" dirty="0">
                <a:latin typeface="Arial"/>
                <a:cs typeface="Arial"/>
              </a:rPr>
              <a:t>m</a:t>
            </a:r>
            <a:r>
              <a:rPr sz="2000" b="1" dirty="0">
                <a:latin typeface="Arial"/>
                <a:cs typeface="Arial"/>
              </a:rPr>
              <a:t>p</a:t>
            </a:r>
            <a:r>
              <a:rPr sz="2000" b="1" spc="-5" dirty="0">
                <a:latin typeface="Arial"/>
                <a:cs typeface="Arial"/>
              </a:rPr>
              <a:t>r</a:t>
            </a:r>
            <a:r>
              <a:rPr sz="2000" b="1" dirty="0">
                <a:latin typeface="Arial"/>
                <a:cs typeface="Arial"/>
              </a:rPr>
              <a:t>o</a:t>
            </a:r>
            <a:r>
              <a:rPr sz="2000" b="1" spc="-5" dirty="0">
                <a:latin typeface="Arial"/>
                <a:cs typeface="Arial"/>
              </a:rPr>
              <a:t>v</a:t>
            </a:r>
            <a:r>
              <a:rPr sz="2000" b="1" dirty="0"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984456" y="334388"/>
            <a:ext cx="1733550" cy="1057275"/>
          </a:xfrm>
          <a:custGeom>
            <a:avLst/>
            <a:gdLst/>
            <a:ahLst/>
            <a:cxnLst/>
            <a:rect l="l" t="t" r="r" b="b"/>
            <a:pathLst>
              <a:path w="1733550" h="1057275">
                <a:moveTo>
                  <a:pt x="1522412" y="0"/>
                </a:moveTo>
                <a:lnTo>
                  <a:pt x="0" y="0"/>
                </a:lnTo>
                <a:lnTo>
                  <a:pt x="211137" y="528636"/>
                </a:lnTo>
                <a:lnTo>
                  <a:pt x="0" y="1057273"/>
                </a:lnTo>
                <a:lnTo>
                  <a:pt x="1522412" y="1057273"/>
                </a:lnTo>
                <a:lnTo>
                  <a:pt x="1733550" y="528636"/>
                </a:lnTo>
                <a:lnTo>
                  <a:pt x="1522412" y="0"/>
                </a:lnTo>
                <a:close/>
              </a:path>
            </a:pathLst>
          </a:custGeom>
          <a:solidFill>
            <a:srgbClr val="4E9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9473406" y="724407"/>
            <a:ext cx="929005" cy="320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Control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8528" y="2078735"/>
            <a:ext cx="2317115" cy="39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35" dirty="0">
                <a:latin typeface="Calibri"/>
                <a:cs typeface="Calibri"/>
              </a:rPr>
              <a:t>SUSTAIN </a:t>
            </a:r>
            <a:r>
              <a:rPr sz="2400" b="1" dirty="0">
                <a:latin typeface="Calibri"/>
                <a:cs typeface="Calibri"/>
              </a:rPr>
              <a:t>-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BEFORE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0940" y="2078735"/>
            <a:ext cx="2127885" cy="39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35" dirty="0">
                <a:latin typeface="Calibri"/>
                <a:cs typeface="Calibri"/>
              </a:rPr>
              <a:t>SUSTAIN </a:t>
            </a:r>
            <a:r>
              <a:rPr sz="2400" b="1" dirty="0">
                <a:latin typeface="Calibri"/>
                <a:cs typeface="Calibri"/>
              </a:rPr>
              <a:t>-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AFTER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92203" y="2505075"/>
            <a:ext cx="4660008" cy="368458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51806" y="334388"/>
            <a:ext cx="1733550" cy="1057275"/>
          </a:xfrm>
          <a:custGeom>
            <a:avLst/>
            <a:gdLst/>
            <a:ahLst/>
            <a:cxnLst/>
            <a:rect l="l" t="t" r="r" b="b"/>
            <a:pathLst>
              <a:path w="1733550" h="1057275">
                <a:moveTo>
                  <a:pt x="1522412" y="0"/>
                </a:moveTo>
                <a:lnTo>
                  <a:pt x="0" y="0"/>
                </a:lnTo>
                <a:lnTo>
                  <a:pt x="211137" y="528636"/>
                </a:lnTo>
                <a:lnTo>
                  <a:pt x="0" y="1057273"/>
                </a:lnTo>
                <a:lnTo>
                  <a:pt x="1522412" y="1057273"/>
                </a:lnTo>
                <a:lnTo>
                  <a:pt x="1733550" y="528636"/>
                </a:lnTo>
                <a:lnTo>
                  <a:pt x="1522412" y="0"/>
                </a:lnTo>
                <a:close/>
              </a:path>
            </a:pathLst>
          </a:custGeom>
          <a:solidFill>
            <a:srgbClr val="4E9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40756" y="693927"/>
            <a:ext cx="802005" cy="320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5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sz="2000" b="1" spc="-5" dirty="0">
                <a:solidFill>
                  <a:srgbClr val="000000"/>
                </a:solidFill>
                <a:latin typeface="Arial"/>
                <a:cs typeface="Arial"/>
              </a:rPr>
              <a:t>ef</a:t>
            </a:r>
            <a:r>
              <a:rPr sz="2000" b="1" spc="-1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ne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547268" y="334388"/>
            <a:ext cx="1733550" cy="1057275"/>
          </a:xfrm>
          <a:custGeom>
            <a:avLst/>
            <a:gdLst/>
            <a:ahLst/>
            <a:cxnLst/>
            <a:rect l="l" t="t" r="r" b="b"/>
            <a:pathLst>
              <a:path w="1733550" h="1057275">
                <a:moveTo>
                  <a:pt x="1522412" y="0"/>
                </a:moveTo>
                <a:lnTo>
                  <a:pt x="0" y="0"/>
                </a:lnTo>
                <a:lnTo>
                  <a:pt x="211137" y="528636"/>
                </a:lnTo>
                <a:lnTo>
                  <a:pt x="0" y="1057273"/>
                </a:lnTo>
                <a:lnTo>
                  <a:pt x="1522412" y="1057273"/>
                </a:lnTo>
                <a:lnTo>
                  <a:pt x="1733550" y="528636"/>
                </a:lnTo>
                <a:lnTo>
                  <a:pt x="1522412" y="0"/>
                </a:lnTo>
                <a:close/>
              </a:path>
            </a:pathLst>
          </a:custGeom>
          <a:solidFill>
            <a:srgbClr val="009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006056" y="724407"/>
            <a:ext cx="1055370" cy="320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M</a:t>
            </a:r>
            <a:r>
              <a:rPr sz="2000" b="1" dirty="0">
                <a:latin typeface="Arial"/>
                <a:cs typeface="Arial"/>
              </a:rPr>
              <a:t>easu</a:t>
            </a:r>
            <a:r>
              <a:rPr sz="2000" b="1" spc="-5" dirty="0">
                <a:latin typeface="Arial"/>
                <a:cs typeface="Arial"/>
              </a:rPr>
              <a:t>re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423693" y="334388"/>
            <a:ext cx="1733550" cy="1057275"/>
          </a:xfrm>
          <a:custGeom>
            <a:avLst/>
            <a:gdLst/>
            <a:ahLst/>
            <a:cxnLst/>
            <a:rect l="l" t="t" r="r" b="b"/>
            <a:pathLst>
              <a:path w="1733550" h="1057275">
                <a:moveTo>
                  <a:pt x="1522412" y="0"/>
                </a:moveTo>
                <a:lnTo>
                  <a:pt x="0" y="0"/>
                </a:lnTo>
                <a:lnTo>
                  <a:pt x="211137" y="528636"/>
                </a:lnTo>
                <a:lnTo>
                  <a:pt x="0" y="1057273"/>
                </a:lnTo>
                <a:lnTo>
                  <a:pt x="1522412" y="1057273"/>
                </a:lnTo>
                <a:lnTo>
                  <a:pt x="1733550" y="528636"/>
                </a:lnTo>
                <a:lnTo>
                  <a:pt x="1522412" y="0"/>
                </a:lnTo>
                <a:close/>
              </a:path>
            </a:pathLst>
          </a:custGeom>
          <a:solidFill>
            <a:srgbClr val="4E9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882481" y="724407"/>
            <a:ext cx="986155" cy="320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Analyze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246143" y="334388"/>
            <a:ext cx="1733550" cy="1057275"/>
          </a:xfrm>
          <a:custGeom>
            <a:avLst/>
            <a:gdLst/>
            <a:ahLst/>
            <a:cxnLst/>
            <a:rect l="l" t="t" r="r" b="b"/>
            <a:pathLst>
              <a:path w="1733550" h="1057275">
                <a:moveTo>
                  <a:pt x="1522412" y="0"/>
                </a:moveTo>
                <a:lnTo>
                  <a:pt x="0" y="0"/>
                </a:lnTo>
                <a:lnTo>
                  <a:pt x="211137" y="528636"/>
                </a:lnTo>
                <a:lnTo>
                  <a:pt x="0" y="1057273"/>
                </a:lnTo>
                <a:lnTo>
                  <a:pt x="1522412" y="1057273"/>
                </a:lnTo>
                <a:lnTo>
                  <a:pt x="1733550" y="528636"/>
                </a:lnTo>
                <a:lnTo>
                  <a:pt x="1522412" y="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692231" y="724407"/>
            <a:ext cx="1013460" cy="320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spc="-5" dirty="0">
                <a:latin typeface="Arial"/>
                <a:cs typeface="Arial"/>
              </a:rPr>
              <a:t>m</a:t>
            </a:r>
            <a:r>
              <a:rPr sz="2000" b="1" dirty="0">
                <a:latin typeface="Arial"/>
                <a:cs typeface="Arial"/>
              </a:rPr>
              <a:t>p</a:t>
            </a:r>
            <a:r>
              <a:rPr sz="2000" b="1" spc="-5" dirty="0">
                <a:latin typeface="Arial"/>
                <a:cs typeface="Arial"/>
              </a:rPr>
              <a:t>r</a:t>
            </a:r>
            <a:r>
              <a:rPr sz="2000" b="1" dirty="0">
                <a:latin typeface="Arial"/>
                <a:cs typeface="Arial"/>
              </a:rPr>
              <a:t>o</a:t>
            </a:r>
            <a:r>
              <a:rPr sz="2000" b="1" spc="-5" dirty="0">
                <a:latin typeface="Arial"/>
                <a:cs typeface="Arial"/>
              </a:rPr>
              <a:t>v</a:t>
            </a:r>
            <a:r>
              <a:rPr sz="2000" b="1" dirty="0"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984456" y="334388"/>
            <a:ext cx="1733550" cy="1057275"/>
          </a:xfrm>
          <a:custGeom>
            <a:avLst/>
            <a:gdLst/>
            <a:ahLst/>
            <a:cxnLst/>
            <a:rect l="l" t="t" r="r" b="b"/>
            <a:pathLst>
              <a:path w="1733550" h="1057275">
                <a:moveTo>
                  <a:pt x="1522412" y="0"/>
                </a:moveTo>
                <a:lnTo>
                  <a:pt x="0" y="0"/>
                </a:lnTo>
                <a:lnTo>
                  <a:pt x="211137" y="528636"/>
                </a:lnTo>
                <a:lnTo>
                  <a:pt x="0" y="1057273"/>
                </a:lnTo>
                <a:lnTo>
                  <a:pt x="1522412" y="1057273"/>
                </a:lnTo>
                <a:lnTo>
                  <a:pt x="1733550" y="528636"/>
                </a:lnTo>
                <a:lnTo>
                  <a:pt x="1522412" y="0"/>
                </a:lnTo>
                <a:close/>
              </a:path>
            </a:pathLst>
          </a:custGeom>
          <a:solidFill>
            <a:srgbClr val="4E9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473406" y="724407"/>
            <a:ext cx="929005" cy="320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Control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12465" y="2793734"/>
            <a:ext cx="4287935" cy="3395928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8528" y="1894839"/>
            <a:ext cx="1017905" cy="579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30000"/>
              </a:lnSpc>
            </a:pPr>
            <a:r>
              <a:rPr sz="1400" b="1" spc="-5" dirty="0">
                <a:latin typeface="Calibri"/>
                <a:cs typeface="Calibri"/>
              </a:rPr>
              <a:t>AUDIT</a:t>
            </a:r>
            <a:r>
              <a:rPr sz="1400" b="1" spc="-9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SCORE  </a:t>
            </a:r>
            <a:r>
              <a:rPr sz="1400" b="1" dirty="0">
                <a:latin typeface="Calibri"/>
                <a:cs typeface="Calibri"/>
              </a:rPr>
              <a:t>5S -</a:t>
            </a:r>
            <a:r>
              <a:rPr sz="1400" b="1" spc="-10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BEFORE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00298" y="2034032"/>
            <a:ext cx="909955" cy="270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latin typeface="Calibri"/>
                <a:cs typeface="Calibri"/>
              </a:rPr>
              <a:t>5S -</a:t>
            </a:r>
            <a:r>
              <a:rPr sz="1600" b="1" spc="-8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AFTER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12106" y="334388"/>
            <a:ext cx="1733550" cy="1057275"/>
          </a:xfrm>
          <a:custGeom>
            <a:avLst/>
            <a:gdLst/>
            <a:ahLst/>
            <a:cxnLst/>
            <a:rect l="l" t="t" r="r" b="b"/>
            <a:pathLst>
              <a:path w="1733550" h="1057275">
                <a:moveTo>
                  <a:pt x="1522412" y="0"/>
                </a:moveTo>
                <a:lnTo>
                  <a:pt x="0" y="0"/>
                </a:lnTo>
                <a:lnTo>
                  <a:pt x="211137" y="528636"/>
                </a:lnTo>
                <a:lnTo>
                  <a:pt x="0" y="1057273"/>
                </a:lnTo>
                <a:lnTo>
                  <a:pt x="1522412" y="1057273"/>
                </a:lnTo>
                <a:lnTo>
                  <a:pt x="1733550" y="528636"/>
                </a:lnTo>
                <a:lnTo>
                  <a:pt x="1522412" y="0"/>
                </a:lnTo>
                <a:close/>
              </a:path>
            </a:pathLst>
          </a:custGeom>
          <a:solidFill>
            <a:srgbClr val="4E9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01056" y="693927"/>
            <a:ext cx="802005" cy="320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5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sz="2000" b="1" spc="-5" dirty="0">
                <a:solidFill>
                  <a:srgbClr val="000000"/>
                </a:solidFill>
                <a:latin typeface="Arial"/>
                <a:cs typeface="Arial"/>
              </a:rPr>
              <a:t>ef</a:t>
            </a:r>
            <a:r>
              <a:rPr sz="2000" b="1" spc="-1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ne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407568" y="334388"/>
            <a:ext cx="1733550" cy="1057275"/>
          </a:xfrm>
          <a:custGeom>
            <a:avLst/>
            <a:gdLst/>
            <a:ahLst/>
            <a:cxnLst/>
            <a:rect l="l" t="t" r="r" b="b"/>
            <a:pathLst>
              <a:path w="1733550" h="1057275">
                <a:moveTo>
                  <a:pt x="1522413" y="0"/>
                </a:moveTo>
                <a:lnTo>
                  <a:pt x="0" y="0"/>
                </a:lnTo>
                <a:lnTo>
                  <a:pt x="211137" y="528636"/>
                </a:lnTo>
                <a:lnTo>
                  <a:pt x="0" y="1057273"/>
                </a:lnTo>
                <a:lnTo>
                  <a:pt x="1522413" y="1057273"/>
                </a:lnTo>
                <a:lnTo>
                  <a:pt x="1733551" y="528636"/>
                </a:lnTo>
                <a:lnTo>
                  <a:pt x="1522413" y="0"/>
                </a:lnTo>
                <a:close/>
              </a:path>
            </a:pathLst>
          </a:custGeom>
          <a:solidFill>
            <a:srgbClr val="009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866356" y="724407"/>
            <a:ext cx="1055370" cy="320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M</a:t>
            </a:r>
            <a:r>
              <a:rPr sz="2000" b="1" dirty="0">
                <a:latin typeface="Arial"/>
                <a:cs typeface="Arial"/>
              </a:rPr>
              <a:t>easu</a:t>
            </a:r>
            <a:r>
              <a:rPr sz="2000" b="1" spc="-5" dirty="0">
                <a:latin typeface="Arial"/>
                <a:cs typeface="Arial"/>
              </a:rPr>
              <a:t>re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283993" y="334388"/>
            <a:ext cx="1733550" cy="1057275"/>
          </a:xfrm>
          <a:custGeom>
            <a:avLst/>
            <a:gdLst/>
            <a:ahLst/>
            <a:cxnLst/>
            <a:rect l="l" t="t" r="r" b="b"/>
            <a:pathLst>
              <a:path w="1733550" h="1057275">
                <a:moveTo>
                  <a:pt x="1522413" y="0"/>
                </a:moveTo>
                <a:lnTo>
                  <a:pt x="0" y="0"/>
                </a:lnTo>
                <a:lnTo>
                  <a:pt x="211137" y="528636"/>
                </a:lnTo>
                <a:lnTo>
                  <a:pt x="0" y="1057273"/>
                </a:lnTo>
                <a:lnTo>
                  <a:pt x="1522413" y="1057273"/>
                </a:lnTo>
                <a:lnTo>
                  <a:pt x="1733551" y="528636"/>
                </a:lnTo>
                <a:lnTo>
                  <a:pt x="1522413" y="0"/>
                </a:lnTo>
                <a:close/>
              </a:path>
            </a:pathLst>
          </a:custGeom>
          <a:solidFill>
            <a:srgbClr val="4E9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742781" y="724407"/>
            <a:ext cx="986155" cy="320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Analyze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106443" y="334388"/>
            <a:ext cx="1733550" cy="1057275"/>
          </a:xfrm>
          <a:custGeom>
            <a:avLst/>
            <a:gdLst/>
            <a:ahLst/>
            <a:cxnLst/>
            <a:rect l="l" t="t" r="r" b="b"/>
            <a:pathLst>
              <a:path w="1733550" h="1057275">
                <a:moveTo>
                  <a:pt x="1522412" y="0"/>
                </a:moveTo>
                <a:lnTo>
                  <a:pt x="0" y="0"/>
                </a:lnTo>
                <a:lnTo>
                  <a:pt x="211137" y="528636"/>
                </a:lnTo>
                <a:lnTo>
                  <a:pt x="0" y="1057273"/>
                </a:lnTo>
                <a:lnTo>
                  <a:pt x="1522412" y="1057273"/>
                </a:lnTo>
                <a:lnTo>
                  <a:pt x="1733550" y="528636"/>
                </a:lnTo>
                <a:lnTo>
                  <a:pt x="1522412" y="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552531" y="724407"/>
            <a:ext cx="1013460" cy="320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spc="-5" dirty="0">
                <a:latin typeface="Arial"/>
                <a:cs typeface="Arial"/>
              </a:rPr>
              <a:t>m</a:t>
            </a:r>
            <a:r>
              <a:rPr sz="2000" b="1" dirty="0">
                <a:latin typeface="Arial"/>
                <a:cs typeface="Arial"/>
              </a:rPr>
              <a:t>p</a:t>
            </a:r>
            <a:r>
              <a:rPr sz="2000" b="1" spc="-5" dirty="0">
                <a:latin typeface="Arial"/>
                <a:cs typeface="Arial"/>
              </a:rPr>
              <a:t>r</a:t>
            </a:r>
            <a:r>
              <a:rPr sz="2000" b="1" dirty="0">
                <a:latin typeface="Arial"/>
                <a:cs typeface="Arial"/>
              </a:rPr>
              <a:t>o</a:t>
            </a:r>
            <a:r>
              <a:rPr sz="2000" b="1" spc="-5" dirty="0">
                <a:latin typeface="Arial"/>
                <a:cs typeface="Arial"/>
              </a:rPr>
              <a:t>v</a:t>
            </a:r>
            <a:r>
              <a:rPr sz="2000" b="1" dirty="0"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44754" y="334388"/>
            <a:ext cx="1733550" cy="1057275"/>
          </a:xfrm>
          <a:custGeom>
            <a:avLst/>
            <a:gdLst/>
            <a:ahLst/>
            <a:cxnLst/>
            <a:rect l="l" t="t" r="r" b="b"/>
            <a:pathLst>
              <a:path w="1733550" h="1057275">
                <a:moveTo>
                  <a:pt x="1522413" y="0"/>
                </a:moveTo>
                <a:lnTo>
                  <a:pt x="0" y="0"/>
                </a:lnTo>
                <a:lnTo>
                  <a:pt x="211137" y="528636"/>
                </a:lnTo>
                <a:lnTo>
                  <a:pt x="0" y="1057273"/>
                </a:lnTo>
                <a:lnTo>
                  <a:pt x="1522413" y="1057273"/>
                </a:lnTo>
                <a:lnTo>
                  <a:pt x="1733551" y="528636"/>
                </a:lnTo>
                <a:lnTo>
                  <a:pt x="1522413" y="0"/>
                </a:lnTo>
                <a:close/>
              </a:path>
            </a:pathLst>
          </a:custGeom>
          <a:solidFill>
            <a:srgbClr val="4E9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333706" y="724407"/>
            <a:ext cx="929005" cy="320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Control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092815" y="6434328"/>
            <a:ext cx="180975" cy="206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24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87552" y="3316223"/>
            <a:ext cx="3276600" cy="138683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240141" y="4530852"/>
            <a:ext cx="363220" cy="15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15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900" spc="50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900" spc="-15" dirty="0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sz="900" spc="-10" dirty="0">
                <a:solidFill>
                  <a:srgbClr val="595959"/>
                </a:solidFill>
                <a:latin typeface="Calibri"/>
                <a:cs typeface="Calibri"/>
              </a:rPr>
              <a:t>i</a:t>
            </a:r>
            <a:r>
              <a:rPr sz="900" spc="-50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900" spc="45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53825" y="4607052"/>
            <a:ext cx="176530" cy="15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40" dirty="0">
                <a:solidFill>
                  <a:srgbClr val="595959"/>
                </a:solidFill>
                <a:latin typeface="Calibri"/>
                <a:cs typeface="Calibri"/>
              </a:rPr>
              <a:t>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53825" y="4317492"/>
            <a:ext cx="176530" cy="15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40" dirty="0">
                <a:solidFill>
                  <a:srgbClr val="595959"/>
                </a:solidFill>
                <a:latin typeface="Calibri"/>
                <a:cs typeface="Calibri"/>
              </a:rPr>
              <a:t>5%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95912" y="4024883"/>
            <a:ext cx="221615" cy="15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40" dirty="0">
                <a:solidFill>
                  <a:srgbClr val="595959"/>
                </a:solidFill>
                <a:latin typeface="Calibri"/>
                <a:cs typeface="Calibri"/>
              </a:rPr>
              <a:t>1</a:t>
            </a:r>
            <a:r>
              <a:rPr sz="900" spc="-60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95912" y="3732276"/>
            <a:ext cx="221615" cy="15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40" dirty="0">
                <a:solidFill>
                  <a:srgbClr val="595959"/>
                </a:solidFill>
                <a:latin typeface="Calibri"/>
                <a:cs typeface="Calibri"/>
              </a:rPr>
              <a:t>1</a:t>
            </a:r>
            <a:r>
              <a:rPr sz="900" spc="-60" dirty="0">
                <a:solidFill>
                  <a:srgbClr val="595959"/>
                </a:solidFill>
                <a:latin typeface="Calibri"/>
                <a:cs typeface="Calibri"/>
              </a:rPr>
              <a:t>5</a:t>
            </a: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95912" y="3439667"/>
            <a:ext cx="221615" cy="15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40" dirty="0">
                <a:solidFill>
                  <a:srgbClr val="595959"/>
                </a:solidFill>
                <a:latin typeface="Calibri"/>
                <a:cs typeface="Calibri"/>
              </a:rPr>
              <a:t>2</a:t>
            </a:r>
            <a:r>
              <a:rPr sz="900" spc="-60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 rot="18900000">
            <a:off x="1144499" y="4814442"/>
            <a:ext cx="211904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sz="900" spc="45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900" spc="-75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900" spc="-15" dirty="0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 rot="18900000">
            <a:off x="1454854" y="4935050"/>
            <a:ext cx="547371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sz="900" spc="-5" dirty="0">
                <a:solidFill>
                  <a:srgbClr val="595959"/>
                </a:solidFill>
                <a:latin typeface="Calibri"/>
                <a:cs typeface="Calibri"/>
              </a:rPr>
              <a:t>set in</a:t>
            </a:r>
            <a:r>
              <a:rPr sz="900" spc="-6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95959"/>
                </a:solidFill>
                <a:latin typeface="Calibri"/>
                <a:cs typeface="Calibri"/>
              </a:rPr>
              <a:t>order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 rot="18900000">
            <a:off x="2294017" y="4835632"/>
            <a:ext cx="272754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sz="900" spc="45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900" spc="-75" dirty="0">
                <a:solidFill>
                  <a:srgbClr val="595959"/>
                </a:solidFill>
                <a:latin typeface="Calibri"/>
                <a:cs typeface="Calibri"/>
              </a:rPr>
              <a:t>h</a:t>
            </a:r>
            <a:r>
              <a:rPr sz="900" spc="-10" dirty="0">
                <a:solidFill>
                  <a:srgbClr val="595959"/>
                </a:solidFill>
                <a:latin typeface="Calibri"/>
                <a:cs typeface="Calibri"/>
              </a:rPr>
              <a:t>i</a:t>
            </a:r>
            <a:r>
              <a:rPr sz="900" spc="25" dirty="0">
                <a:solidFill>
                  <a:srgbClr val="595959"/>
                </a:solidFill>
                <a:latin typeface="Calibri"/>
                <a:cs typeface="Calibri"/>
              </a:rPr>
              <a:t>n</a:t>
            </a: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 rot="18900000">
            <a:off x="2651394" y="4939630"/>
            <a:ext cx="551719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sz="900" spc="45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900" spc="-5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900" spc="-35" dirty="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sz="900" spc="25" dirty="0">
                <a:solidFill>
                  <a:srgbClr val="595959"/>
                </a:solidFill>
                <a:latin typeface="Calibri"/>
                <a:cs typeface="Calibri"/>
              </a:rPr>
              <a:t>n</a:t>
            </a:r>
            <a:r>
              <a:rPr sz="900" spc="-75" dirty="0">
                <a:solidFill>
                  <a:srgbClr val="595959"/>
                </a:solidFill>
                <a:latin typeface="Calibri"/>
                <a:cs typeface="Calibri"/>
              </a:rPr>
              <a:t>d</a:t>
            </a:r>
            <a:r>
              <a:rPr sz="900" spc="65" dirty="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sz="900" spc="-15" dirty="0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sz="900" spc="-75" dirty="0">
                <a:solidFill>
                  <a:srgbClr val="595959"/>
                </a:solidFill>
                <a:latin typeface="Calibri"/>
                <a:cs typeface="Calibri"/>
              </a:rPr>
              <a:t>d</a:t>
            </a:r>
            <a:r>
              <a:rPr sz="900" spc="90" dirty="0">
                <a:solidFill>
                  <a:srgbClr val="595959"/>
                </a:solidFill>
                <a:latin typeface="Calibri"/>
                <a:cs typeface="Calibri"/>
              </a:rPr>
              <a:t>i</a:t>
            </a:r>
            <a:r>
              <a:rPr sz="900" spc="-60" dirty="0">
                <a:solidFill>
                  <a:srgbClr val="595959"/>
                </a:solidFill>
                <a:latin typeface="Calibri"/>
                <a:cs typeface="Calibri"/>
              </a:rPr>
              <a:t>z</a:t>
            </a: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 rot="18900000">
            <a:off x="3429422" y="4865473"/>
            <a:ext cx="346424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sz="900" spc="45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900" spc="-75" dirty="0">
                <a:solidFill>
                  <a:srgbClr val="595959"/>
                </a:solidFill>
                <a:latin typeface="Calibri"/>
                <a:cs typeface="Calibri"/>
              </a:rPr>
              <a:t>u</a:t>
            </a:r>
            <a:r>
              <a:rPr sz="900" spc="45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900" spc="-5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900" spc="-35" dirty="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sz="900" spc="-10" dirty="0">
                <a:solidFill>
                  <a:srgbClr val="595959"/>
                </a:solidFill>
                <a:latin typeface="Calibri"/>
                <a:cs typeface="Calibri"/>
              </a:rPr>
              <a:t>i</a:t>
            </a: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n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191578" y="2681223"/>
            <a:ext cx="99695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595959"/>
                </a:solidFill>
                <a:latin typeface="Calibri"/>
                <a:cs typeface="Calibri"/>
              </a:rPr>
              <a:t>AUDIT</a:t>
            </a:r>
            <a:r>
              <a:rPr sz="1400" spc="-10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95959"/>
                </a:solidFill>
                <a:latin typeface="Calibri"/>
                <a:cs typeface="Calibri"/>
              </a:rPr>
              <a:t>SCORE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440423" y="3310128"/>
            <a:ext cx="3934968" cy="138684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0328267" y="4509516"/>
            <a:ext cx="273050" cy="15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45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900" spc="-85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900" spc="25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900" spc="-15" dirty="0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090799" y="3467100"/>
            <a:ext cx="292100" cy="1291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900" spc="40" dirty="0">
                <a:solidFill>
                  <a:srgbClr val="595959"/>
                </a:solidFill>
                <a:latin typeface="Calibri"/>
                <a:cs typeface="Calibri"/>
              </a:rPr>
              <a:t>1</a:t>
            </a:r>
            <a:r>
              <a:rPr sz="900" spc="-60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r>
              <a:rPr sz="900" spc="40" dirty="0">
                <a:solidFill>
                  <a:srgbClr val="595959"/>
                </a:solidFill>
                <a:latin typeface="Calibri"/>
                <a:cs typeface="Calibri"/>
              </a:rPr>
              <a:t>0%</a:t>
            </a:r>
            <a:endParaRPr sz="900">
              <a:latin typeface="Calibri"/>
              <a:cs typeface="Calibri"/>
            </a:endParaRPr>
          </a:p>
          <a:p>
            <a:pPr marL="70485">
              <a:lnSpc>
                <a:spcPct val="100000"/>
              </a:lnSpc>
              <a:spcBef>
                <a:spcPts val="695"/>
              </a:spcBef>
            </a:pPr>
            <a:r>
              <a:rPr sz="900" spc="-10" dirty="0">
                <a:solidFill>
                  <a:srgbClr val="595959"/>
                </a:solidFill>
                <a:latin typeface="Calibri"/>
                <a:cs typeface="Calibri"/>
              </a:rPr>
              <a:t>80%</a:t>
            </a:r>
            <a:endParaRPr sz="900">
              <a:latin typeface="Calibri"/>
              <a:cs typeface="Calibri"/>
            </a:endParaRPr>
          </a:p>
          <a:p>
            <a:pPr marL="70485">
              <a:lnSpc>
                <a:spcPct val="100000"/>
              </a:lnSpc>
              <a:spcBef>
                <a:spcPts val="720"/>
              </a:spcBef>
            </a:pPr>
            <a:r>
              <a:rPr sz="900" spc="-10" dirty="0">
                <a:solidFill>
                  <a:srgbClr val="595959"/>
                </a:solidFill>
                <a:latin typeface="Calibri"/>
                <a:cs typeface="Calibri"/>
              </a:rPr>
              <a:t>60%</a:t>
            </a:r>
            <a:endParaRPr sz="900">
              <a:latin typeface="Calibri"/>
              <a:cs typeface="Calibri"/>
            </a:endParaRPr>
          </a:p>
          <a:p>
            <a:pPr marL="70485">
              <a:lnSpc>
                <a:spcPct val="100000"/>
              </a:lnSpc>
              <a:spcBef>
                <a:spcPts val="695"/>
              </a:spcBef>
            </a:pPr>
            <a:r>
              <a:rPr sz="900" spc="-10" dirty="0">
                <a:solidFill>
                  <a:srgbClr val="595959"/>
                </a:solidFill>
                <a:latin typeface="Calibri"/>
                <a:cs typeface="Calibri"/>
              </a:rPr>
              <a:t>40%</a:t>
            </a:r>
            <a:endParaRPr sz="900">
              <a:latin typeface="Calibri"/>
              <a:cs typeface="Calibri"/>
            </a:endParaRPr>
          </a:p>
          <a:p>
            <a:pPr marL="70485">
              <a:lnSpc>
                <a:spcPct val="100000"/>
              </a:lnSpc>
              <a:spcBef>
                <a:spcPts val="715"/>
              </a:spcBef>
            </a:pPr>
            <a:r>
              <a:rPr sz="900" spc="-10" dirty="0">
                <a:solidFill>
                  <a:srgbClr val="595959"/>
                </a:solidFill>
                <a:latin typeface="Calibri"/>
                <a:cs typeface="Calibri"/>
              </a:rPr>
              <a:t>20%</a:t>
            </a:r>
            <a:endParaRPr sz="900">
              <a:latin typeface="Calibri"/>
              <a:cs typeface="Calibri"/>
            </a:endParaRPr>
          </a:p>
          <a:p>
            <a:pPr marL="115570" algn="ctr">
              <a:lnSpc>
                <a:spcPct val="100000"/>
              </a:lnSpc>
              <a:spcBef>
                <a:spcPts val="690"/>
              </a:spcBef>
            </a:pPr>
            <a:r>
              <a:rPr sz="900" spc="40" dirty="0">
                <a:solidFill>
                  <a:srgbClr val="595959"/>
                </a:solidFill>
                <a:latin typeface="Calibri"/>
                <a:cs typeface="Calibri"/>
              </a:rPr>
              <a:t>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722940" y="4744211"/>
            <a:ext cx="203835" cy="15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45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900" spc="-75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900" spc="-15" dirty="0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270591" y="4744211"/>
            <a:ext cx="560705" cy="15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solidFill>
                  <a:srgbClr val="595959"/>
                </a:solidFill>
                <a:latin typeface="Calibri"/>
                <a:cs typeface="Calibri"/>
              </a:rPr>
              <a:t>set in</a:t>
            </a:r>
            <a:r>
              <a:rPr sz="900" spc="-6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95959"/>
                </a:solidFill>
                <a:latin typeface="Calibri"/>
                <a:cs typeface="Calibri"/>
              </a:rPr>
              <a:t>order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137555" y="4744211"/>
            <a:ext cx="273050" cy="15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45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900" spc="-75" dirty="0">
                <a:solidFill>
                  <a:srgbClr val="595959"/>
                </a:solidFill>
                <a:latin typeface="Calibri"/>
                <a:cs typeface="Calibri"/>
              </a:rPr>
              <a:t>h</a:t>
            </a:r>
            <a:r>
              <a:rPr sz="900" spc="-10" dirty="0">
                <a:solidFill>
                  <a:srgbClr val="595959"/>
                </a:solidFill>
                <a:latin typeface="Calibri"/>
                <a:cs typeface="Calibri"/>
              </a:rPr>
              <a:t>i</a:t>
            </a:r>
            <a:r>
              <a:rPr sz="900" spc="25" dirty="0">
                <a:solidFill>
                  <a:srgbClr val="595959"/>
                </a:solidFill>
                <a:latin typeface="Calibri"/>
                <a:cs typeface="Calibri"/>
              </a:rPr>
              <a:t>n</a:t>
            </a: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714640" y="4744211"/>
            <a:ext cx="565150" cy="15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solidFill>
                  <a:srgbClr val="595959"/>
                </a:solidFill>
                <a:latin typeface="Calibri"/>
                <a:cs typeface="Calibri"/>
              </a:rPr>
              <a:t>standardize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544169" y="4744211"/>
            <a:ext cx="352425" cy="15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45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900" spc="-75" dirty="0">
                <a:solidFill>
                  <a:srgbClr val="595959"/>
                </a:solidFill>
                <a:latin typeface="Calibri"/>
                <a:cs typeface="Calibri"/>
              </a:rPr>
              <a:t>u</a:t>
            </a:r>
            <a:r>
              <a:rPr sz="900" spc="45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900" spc="-5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900" spc="-35" dirty="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sz="900" spc="-10" dirty="0">
                <a:solidFill>
                  <a:srgbClr val="595959"/>
                </a:solidFill>
                <a:latin typeface="Calibri"/>
                <a:cs typeface="Calibri"/>
              </a:rPr>
              <a:t>i</a:t>
            </a: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n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180942" y="2586735"/>
            <a:ext cx="410845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1400" spc="-15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1400" spc="-5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1400" spc="-20" dirty="0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84254" y="2721864"/>
            <a:ext cx="5625465" cy="1172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b="0" spc="-20" dirty="0">
                <a:solidFill>
                  <a:srgbClr val="000000"/>
                </a:solidFill>
                <a:latin typeface="Calibri Light"/>
                <a:cs typeface="Calibri Light"/>
              </a:rPr>
              <a:t>Site: </a:t>
            </a:r>
            <a:r>
              <a:rPr sz="7200" b="0" dirty="0">
                <a:solidFill>
                  <a:srgbClr val="000000"/>
                </a:solidFill>
                <a:latin typeface="Calibri Light"/>
                <a:cs typeface="Calibri Light"/>
              </a:rPr>
              <a:t>PSI </a:t>
            </a:r>
            <a:r>
              <a:rPr sz="7200" b="0" spc="-5" dirty="0">
                <a:solidFill>
                  <a:srgbClr val="000000"/>
                </a:solidFill>
                <a:latin typeface="Calibri Light"/>
                <a:cs typeface="Calibri Light"/>
              </a:rPr>
              <a:t>VL</a:t>
            </a:r>
            <a:r>
              <a:rPr sz="7200" b="0" spc="-5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7200" b="0" spc="-5" dirty="0">
                <a:solidFill>
                  <a:srgbClr val="000000"/>
                </a:solidFill>
                <a:latin typeface="Calibri Light"/>
                <a:cs typeface="Calibri Light"/>
              </a:rPr>
              <a:t>LAB</a:t>
            </a:r>
            <a:endParaRPr sz="72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60194" y="5612891"/>
            <a:ext cx="8070850" cy="71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500" b="1" spc="-5" dirty="0">
                <a:latin typeface="Calibri"/>
                <a:cs typeface="Calibri"/>
              </a:rPr>
              <a:t>Coach: Samuel</a:t>
            </a:r>
            <a:r>
              <a:rPr sz="1500" b="1" spc="-65" dirty="0">
                <a:latin typeface="Calibri"/>
                <a:cs typeface="Calibri"/>
              </a:rPr>
              <a:t> </a:t>
            </a:r>
            <a:r>
              <a:rPr sz="1500" b="1" spc="-5" dirty="0">
                <a:latin typeface="Calibri"/>
                <a:cs typeface="Calibri"/>
              </a:rPr>
              <a:t>Chisango</a:t>
            </a:r>
            <a:endParaRPr sz="1500">
              <a:latin typeface="Calibri"/>
              <a:cs typeface="Calibri"/>
            </a:endParaRPr>
          </a:p>
          <a:p>
            <a:pPr marL="12700" marR="5080" algn="ctr">
              <a:lnSpc>
                <a:spcPct val="72000"/>
              </a:lnSpc>
              <a:spcBef>
                <a:spcPts val="1005"/>
              </a:spcBef>
            </a:pPr>
            <a:r>
              <a:rPr sz="1500" b="1" spc="-40" dirty="0">
                <a:latin typeface="Calibri"/>
                <a:cs typeface="Calibri"/>
              </a:rPr>
              <a:t>Team </a:t>
            </a:r>
            <a:r>
              <a:rPr sz="1500" b="1" spc="-5" dirty="0">
                <a:latin typeface="Calibri"/>
                <a:cs typeface="Calibri"/>
              </a:rPr>
              <a:t>Members: </a:t>
            </a:r>
            <a:r>
              <a:rPr sz="1500" b="1" spc="-10" dirty="0">
                <a:latin typeface="Calibri"/>
                <a:cs typeface="Calibri"/>
              </a:rPr>
              <a:t>Chiedza Mguni(Faculty), </a:t>
            </a:r>
            <a:r>
              <a:rPr sz="1500" b="1" spc="-5" dirty="0">
                <a:latin typeface="Calibri"/>
                <a:cs typeface="Calibri"/>
              </a:rPr>
              <a:t>Collen </a:t>
            </a:r>
            <a:r>
              <a:rPr sz="1500" b="1" spc="-10" dirty="0">
                <a:latin typeface="Calibri"/>
                <a:cs typeface="Calibri"/>
              </a:rPr>
              <a:t>Kamwanza, </a:t>
            </a:r>
            <a:r>
              <a:rPr sz="1500" b="1" spc="-5" dirty="0">
                <a:latin typeface="Calibri"/>
                <a:cs typeface="Calibri"/>
              </a:rPr>
              <a:t>Vimbai </a:t>
            </a:r>
            <a:r>
              <a:rPr sz="1500" b="1" spc="-10" dirty="0">
                <a:latin typeface="Calibri"/>
                <a:cs typeface="Calibri"/>
              </a:rPr>
              <a:t>Mubayiwa, </a:t>
            </a:r>
            <a:r>
              <a:rPr sz="1500" b="1" spc="-5" dirty="0">
                <a:latin typeface="Calibri"/>
                <a:cs typeface="Calibri"/>
              </a:rPr>
              <a:t>Thomas </a:t>
            </a:r>
            <a:r>
              <a:rPr sz="1500" b="1" spc="-10" dirty="0">
                <a:latin typeface="Calibri"/>
                <a:cs typeface="Calibri"/>
              </a:rPr>
              <a:t>Ngano, Rufaro  Magadu, </a:t>
            </a:r>
            <a:r>
              <a:rPr sz="1500" b="1" spc="-5" dirty="0">
                <a:latin typeface="Calibri"/>
                <a:cs typeface="Calibri"/>
              </a:rPr>
              <a:t>Lovemore </a:t>
            </a:r>
            <a:r>
              <a:rPr sz="1500" b="1" spc="-10" dirty="0">
                <a:latin typeface="Calibri"/>
                <a:cs typeface="Calibri"/>
              </a:rPr>
              <a:t>Hweta, Patrick </a:t>
            </a:r>
            <a:r>
              <a:rPr sz="1500" b="1" spc="-5" dirty="0">
                <a:latin typeface="Calibri"/>
                <a:cs typeface="Calibri"/>
              </a:rPr>
              <a:t>Musa, </a:t>
            </a:r>
            <a:r>
              <a:rPr sz="1500" b="1" spc="-10" dirty="0">
                <a:latin typeface="Calibri"/>
                <a:cs typeface="Calibri"/>
              </a:rPr>
              <a:t>Life Gumiso, Francis</a:t>
            </a:r>
            <a:r>
              <a:rPr sz="1500" b="1" spc="20" dirty="0">
                <a:latin typeface="Calibri"/>
                <a:cs typeface="Calibri"/>
              </a:rPr>
              <a:t> </a:t>
            </a:r>
            <a:r>
              <a:rPr sz="1500" b="1" spc="-10" dirty="0">
                <a:latin typeface="Calibri"/>
                <a:cs typeface="Calibri"/>
              </a:rPr>
              <a:t>Dodzo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8528" y="2078735"/>
            <a:ext cx="1910080" cy="873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latin typeface="Calibri"/>
                <a:cs typeface="Calibri"/>
              </a:rPr>
              <a:t>5S </a:t>
            </a:r>
            <a:r>
              <a:rPr sz="2400" b="1" dirty="0">
                <a:latin typeface="Calibri"/>
                <a:cs typeface="Calibri"/>
              </a:rPr>
              <a:t>-</a:t>
            </a:r>
            <a:r>
              <a:rPr sz="2400" b="1" spc="-10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BEFORE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Audit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Score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092815" y="6434328"/>
            <a:ext cx="180975" cy="206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26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40991" y="397248"/>
            <a:ext cx="2038985" cy="815975"/>
          </a:xfrm>
          <a:custGeom>
            <a:avLst/>
            <a:gdLst/>
            <a:ahLst/>
            <a:cxnLst/>
            <a:rect l="l" t="t" r="r" b="b"/>
            <a:pathLst>
              <a:path w="2038985" h="815975">
                <a:moveTo>
                  <a:pt x="1630741" y="0"/>
                </a:moveTo>
                <a:lnTo>
                  <a:pt x="0" y="0"/>
                </a:lnTo>
                <a:lnTo>
                  <a:pt x="0" y="815369"/>
                </a:lnTo>
                <a:lnTo>
                  <a:pt x="1630741" y="815369"/>
                </a:lnTo>
                <a:lnTo>
                  <a:pt x="2038424" y="407686"/>
                </a:lnTo>
                <a:lnTo>
                  <a:pt x="16307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0991" y="397248"/>
            <a:ext cx="2038985" cy="815975"/>
          </a:xfrm>
          <a:custGeom>
            <a:avLst/>
            <a:gdLst/>
            <a:ahLst/>
            <a:cxnLst/>
            <a:rect l="l" t="t" r="r" b="b"/>
            <a:pathLst>
              <a:path w="2038985" h="815975">
                <a:moveTo>
                  <a:pt x="0" y="0"/>
                </a:moveTo>
                <a:lnTo>
                  <a:pt x="1630741" y="0"/>
                </a:lnTo>
                <a:lnTo>
                  <a:pt x="2038424" y="407685"/>
                </a:lnTo>
                <a:lnTo>
                  <a:pt x="1630741" y="815369"/>
                </a:lnTo>
                <a:lnTo>
                  <a:pt x="0" y="815369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71732" y="397248"/>
            <a:ext cx="2038985" cy="815975"/>
          </a:xfrm>
          <a:custGeom>
            <a:avLst/>
            <a:gdLst/>
            <a:ahLst/>
            <a:cxnLst/>
            <a:rect l="l" t="t" r="r" b="b"/>
            <a:pathLst>
              <a:path w="2038985" h="815975">
                <a:moveTo>
                  <a:pt x="1630740" y="0"/>
                </a:moveTo>
                <a:lnTo>
                  <a:pt x="0" y="0"/>
                </a:lnTo>
                <a:lnTo>
                  <a:pt x="407683" y="407686"/>
                </a:lnTo>
                <a:lnTo>
                  <a:pt x="0" y="815369"/>
                </a:lnTo>
                <a:lnTo>
                  <a:pt x="1630740" y="815369"/>
                </a:lnTo>
                <a:lnTo>
                  <a:pt x="2038423" y="407686"/>
                </a:lnTo>
                <a:lnTo>
                  <a:pt x="16307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71732" y="397248"/>
            <a:ext cx="2038985" cy="815975"/>
          </a:xfrm>
          <a:custGeom>
            <a:avLst/>
            <a:gdLst/>
            <a:ahLst/>
            <a:cxnLst/>
            <a:rect l="l" t="t" r="r" b="b"/>
            <a:pathLst>
              <a:path w="2038985" h="815975">
                <a:moveTo>
                  <a:pt x="0" y="0"/>
                </a:moveTo>
                <a:lnTo>
                  <a:pt x="1630741" y="0"/>
                </a:lnTo>
                <a:lnTo>
                  <a:pt x="2038424" y="407685"/>
                </a:lnTo>
                <a:lnTo>
                  <a:pt x="1630741" y="815369"/>
                </a:lnTo>
                <a:lnTo>
                  <a:pt x="0" y="815369"/>
                </a:lnTo>
                <a:lnTo>
                  <a:pt x="407684" y="407685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02470" y="397248"/>
            <a:ext cx="2038985" cy="815975"/>
          </a:xfrm>
          <a:custGeom>
            <a:avLst/>
            <a:gdLst/>
            <a:ahLst/>
            <a:cxnLst/>
            <a:rect l="l" t="t" r="r" b="b"/>
            <a:pathLst>
              <a:path w="2038985" h="815975">
                <a:moveTo>
                  <a:pt x="1630740" y="0"/>
                </a:moveTo>
                <a:lnTo>
                  <a:pt x="0" y="0"/>
                </a:lnTo>
                <a:lnTo>
                  <a:pt x="407685" y="407686"/>
                </a:lnTo>
                <a:lnTo>
                  <a:pt x="0" y="815369"/>
                </a:lnTo>
                <a:lnTo>
                  <a:pt x="1630740" y="815369"/>
                </a:lnTo>
                <a:lnTo>
                  <a:pt x="2038423" y="407686"/>
                </a:lnTo>
                <a:lnTo>
                  <a:pt x="16307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02470" y="397248"/>
            <a:ext cx="2038985" cy="815975"/>
          </a:xfrm>
          <a:custGeom>
            <a:avLst/>
            <a:gdLst/>
            <a:ahLst/>
            <a:cxnLst/>
            <a:rect l="l" t="t" r="r" b="b"/>
            <a:pathLst>
              <a:path w="2038985" h="815975">
                <a:moveTo>
                  <a:pt x="0" y="0"/>
                </a:moveTo>
                <a:lnTo>
                  <a:pt x="1630741" y="0"/>
                </a:lnTo>
                <a:lnTo>
                  <a:pt x="2038424" y="407685"/>
                </a:lnTo>
                <a:lnTo>
                  <a:pt x="1630741" y="815369"/>
                </a:lnTo>
                <a:lnTo>
                  <a:pt x="0" y="815369"/>
                </a:lnTo>
                <a:lnTo>
                  <a:pt x="407684" y="407685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33210" y="397248"/>
            <a:ext cx="3987165" cy="815975"/>
          </a:xfrm>
          <a:custGeom>
            <a:avLst/>
            <a:gdLst/>
            <a:ahLst/>
            <a:cxnLst/>
            <a:rect l="l" t="t" r="r" b="b"/>
            <a:pathLst>
              <a:path w="3987165" h="815975">
                <a:moveTo>
                  <a:pt x="3579373" y="0"/>
                </a:moveTo>
                <a:lnTo>
                  <a:pt x="0" y="0"/>
                </a:lnTo>
                <a:lnTo>
                  <a:pt x="407683" y="407685"/>
                </a:lnTo>
                <a:lnTo>
                  <a:pt x="0" y="815369"/>
                </a:lnTo>
                <a:lnTo>
                  <a:pt x="3579373" y="815369"/>
                </a:lnTo>
                <a:lnTo>
                  <a:pt x="3987057" y="407685"/>
                </a:lnTo>
                <a:lnTo>
                  <a:pt x="35793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33210" y="397248"/>
            <a:ext cx="3987165" cy="815975"/>
          </a:xfrm>
          <a:custGeom>
            <a:avLst/>
            <a:gdLst/>
            <a:ahLst/>
            <a:cxnLst/>
            <a:rect l="l" t="t" r="r" b="b"/>
            <a:pathLst>
              <a:path w="3987165" h="815975">
                <a:moveTo>
                  <a:pt x="0" y="0"/>
                </a:moveTo>
                <a:lnTo>
                  <a:pt x="3579373" y="0"/>
                </a:lnTo>
                <a:lnTo>
                  <a:pt x="3987056" y="407684"/>
                </a:lnTo>
                <a:lnTo>
                  <a:pt x="3579373" y="815369"/>
                </a:lnTo>
                <a:lnTo>
                  <a:pt x="0" y="815369"/>
                </a:lnTo>
                <a:lnTo>
                  <a:pt x="407683" y="40768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91535">
              <a:lnSpc>
                <a:spcPct val="100000"/>
              </a:lnSpc>
            </a:pPr>
            <a:r>
              <a:rPr spc="-5" dirty="0"/>
              <a:t>I</a:t>
            </a:r>
            <a:r>
              <a:rPr dirty="0"/>
              <a:t>MP</a:t>
            </a:r>
            <a:r>
              <a:rPr spc="-45" dirty="0"/>
              <a:t>R</a:t>
            </a:r>
            <a:r>
              <a:rPr spc="-55" dirty="0"/>
              <a:t>O</a:t>
            </a:r>
            <a:r>
              <a:rPr dirty="0"/>
              <a:t>VE</a:t>
            </a:r>
          </a:p>
        </p:txBody>
      </p:sp>
      <p:sp>
        <p:nvSpPr>
          <p:cNvPr id="13" name="object 13"/>
          <p:cNvSpPr/>
          <p:nvPr/>
        </p:nvSpPr>
        <p:spPr>
          <a:xfrm>
            <a:off x="9312581" y="397248"/>
            <a:ext cx="2038985" cy="815975"/>
          </a:xfrm>
          <a:custGeom>
            <a:avLst/>
            <a:gdLst/>
            <a:ahLst/>
            <a:cxnLst/>
            <a:rect l="l" t="t" r="r" b="b"/>
            <a:pathLst>
              <a:path w="2038984" h="815975">
                <a:moveTo>
                  <a:pt x="1630740" y="0"/>
                </a:moveTo>
                <a:lnTo>
                  <a:pt x="0" y="0"/>
                </a:lnTo>
                <a:lnTo>
                  <a:pt x="407683" y="407686"/>
                </a:lnTo>
                <a:lnTo>
                  <a:pt x="0" y="815369"/>
                </a:lnTo>
                <a:lnTo>
                  <a:pt x="1630740" y="815369"/>
                </a:lnTo>
                <a:lnTo>
                  <a:pt x="2038423" y="407686"/>
                </a:lnTo>
                <a:lnTo>
                  <a:pt x="16307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312581" y="397248"/>
            <a:ext cx="2038985" cy="815975"/>
          </a:xfrm>
          <a:custGeom>
            <a:avLst/>
            <a:gdLst/>
            <a:ahLst/>
            <a:cxnLst/>
            <a:rect l="l" t="t" r="r" b="b"/>
            <a:pathLst>
              <a:path w="2038984" h="815975">
                <a:moveTo>
                  <a:pt x="0" y="0"/>
                </a:moveTo>
                <a:lnTo>
                  <a:pt x="1630741" y="0"/>
                </a:lnTo>
                <a:lnTo>
                  <a:pt x="2038424" y="407685"/>
                </a:lnTo>
                <a:lnTo>
                  <a:pt x="1630741" y="815369"/>
                </a:lnTo>
                <a:lnTo>
                  <a:pt x="0" y="815369"/>
                </a:lnTo>
                <a:lnTo>
                  <a:pt x="407684" y="407685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729728" y="5285233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4">
                <a:moveTo>
                  <a:pt x="0" y="0"/>
                </a:moveTo>
                <a:lnTo>
                  <a:pt x="114708" y="0"/>
                </a:lnTo>
              </a:path>
            </a:pathLst>
          </a:custGeom>
          <a:ln w="6350">
            <a:solidFill>
              <a:srgbClr val="8989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729728" y="4879849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4">
                <a:moveTo>
                  <a:pt x="0" y="0"/>
                </a:moveTo>
                <a:lnTo>
                  <a:pt x="114708" y="0"/>
                </a:lnTo>
              </a:path>
            </a:pathLst>
          </a:custGeom>
          <a:ln w="6350">
            <a:solidFill>
              <a:srgbClr val="8989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729728" y="4471416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4">
                <a:moveTo>
                  <a:pt x="0" y="0"/>
                </a:moveTo>
                <a:lnTo>
                  <a:pt x="114708" y="0"/>
                </a:lnTo>
              </a:path>
            </a:pathLst>
          </a:custGeom>
          <a:ln w="6350">
            <a:solidFill>
              <a:srgbClr val="8989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729728" y="4066032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4">
                <a:moveTo>
                  <a:pt x="0" y="0"/>
                </a:moveTo>
                <a:lnTo>
                  <a:pt x="114708" y="0"/>
                </a:lnTo>
              </a:path>
            </a:pathLst>
          </a:custGeom>
          <a:ln w="6350">
            <a:solidFill>
              <a:srgbClr val="8989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1844264" y="3248878"/>
          <a:ext cx="5996993" cy="24411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4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4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4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306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5544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5544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1470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405547">
                <a:tc gridSpan="13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1">
                      <a:solidFill>
                        <a:srgbClr val="898989"/>
                      </a:solidFill>
                      <a:prstDash val="solid"/>
                    </a:lnL>
                    <a:lnT w="6350">
                      <a:solidFill>
                        <a:srgbClr val="898989"/>
                      </a:solidFill>
                      <a:prstDash val="solid"/>
                    </a:lnT>
                    <a:lnB w="6350">
                      <a:solidFill>
                        <a:srgbClr val="89898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432">
                <a:tc gridSpan="8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1">
                      <a:solidFill>
                        <a:srgbClr val="898989"/>
                      </a:solidFill>
                      <a:prstDash val="solid"/>
                    </a:lnL>
                    <a:lnT w="6350">
                      <a:solidFill>
                        <a:srgbClr val="898989"/>
                      </a:solidFill>
                      <a:prstDash val="solid"/>
                    </a:lnT>
                    <a:lnB w="6350">
                      <a:solidFill>
                        <a:srgbClr val="89898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5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898989"/>
                      </a:solidFill>
                      <a:prstDash val="solid"/>
                    </a:lnT>
                    <a:lnB w="6351">
                      <a:solidFill>
                        <a:srgbClr val="898989"/>
                      </a:solidFill>
                      <a:prstDash val="solid"/>
                    </a:lnB>
                    <a:solidFill>
                      <a:srgbClr val="ED7D3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898989"/>
                      </a:solidFill>
                      <a:prstDash val="solid"/>
                    </a:lnT>
                    <a:lnB w="6350">
                      <a:solidFill>
                        <a:srgbClr val="89898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5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898989"/>
                      </a:solidFill>
                      <a:prstDash val="solid"/>
                    </a:lnT>
                    <a:lnB w="6351">
                      <a:solidFill>
                        <a:srgbClr val="898989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 rowSpan="5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898989"/>
                      </a:solidFill>
                      <a:prstDash val="solid"/>
                    </a:lnT>
                    <a:lnB w="6351">
                      <a:solidFill>
                        <a:srgbClr val="89898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383">
                <a:tc gridSpan="7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1">
                      <a:solidFill>
                        <a:srgbClr val="898989"/>
                      </a:solidFill>
                      <a:prstDash val="solid"/>
                    </a:lnL>
                    <a:lnT w="6350">
                      <a:solidFill>
                        <a:srgbClr val="898989"/>
                      </a:solidFill>
                      <a:prstDash val="solid"/>
                    </a:lnT>
                    <a:lnB w="6350">
                      <a:solidFill>
                        <a:srgbClr val="89898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4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898989"/>
                      </a:solidFill>
                      <a:prstDash val="solid"/>
                    </a:lnT>
                    <a:lnB w="6351">
                      <a:solidFill>
                        <a:srgbClr val="898989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898989"/>
                      </a:solidFill>
                      <a:prstDash val="solid"/>
                    </a:lnT>
                    <a:lnB w="6351">
                      <a:solidFill>
                        <a:srgbClr val="898989"/>
                      </a:solidFill>
                      <a:prstDash val="solid"/>
                    </a:lnB>
                    <a:solidFill>
                      <a:srgbClr val="ED7D31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898989"/>
                      </a:solidFill>
                      <a:prstDash val="solid"/>
                    </a:lnT>
                    <a:lnB w="6351">
                      <a:solidFill>
                        <a:srgbClr val="898989"/>
                      </a:solidFill>
                      <a:prstDash val="solid"/>
                    </a:lnB>
                    <a:solidFill>
                      <a:srgbClr val="A5A5A5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898989"/>
                      </a:solidFill>
                      <a:prstDash val="solid"/>
                    </a:lnT>
                    <a:lnB w="6351">
                      <a:solidFill>
                        <a:srgbClr val="898989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898989"/>
                      </a:solidFill>
                      <a:prstDash val="solid"/>
                    </a:lnT>
                    <a:lnB w="6351">
                      <a:solidFill>
                        <a:srgbClr val="898989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898989"/>
                      </a:solidFill>
                      <a:prstDash val="solid"/>
                    </a:lnT>
                    <a:lnB w="6351">
                      <a:solidFill>
                        <a:srgbClr val="89898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432">
                <a:tc gridSpan="2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1">
                      <a:solidFill>
                        <a:srgbClr val="898989"/>
                      </a:solidFill>
                      <a:prstDash val="solid"/>
                    </a:lnL>
                    <a:lnT w="6350">
                      <a:solidFill>
                        <a:srgbClr val="898989"/>
                      </a:solidFill>
                      <a:prstDash val="solid"/>
                    </a:lnT>
                    <a:lnB w="6350">
                      <a:solidFill>
                        <a:srgbClr val="89898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898989"/>
                      </a:solidFill>
                      <a:prstDash val="solid"/>
                    </a:lnT>
                    <a:lnB w="6351">
                      <a:solidFill>
                        <a:srgbClr val="898989"/>
                      </a:solidFill>
                      <a:prstDash val="solid"/>
                    </a:lnB>
                    <a:solidFill>
                      <a:srgbClr val="ED7D31"/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898989"/>
                      </a:solidFill>
                      <a:prstDash val="solid"/>
                    </a:lnT>
                    <a:lnB w="6351">
                      <a:solidFill>
                        <a:srgbClr val="898989"/>
                      </a:solidFill>
                      <a:prstDash val="solid"/>
                    </a:lnB>
                    <a:solidFill>
                      <a:srgbClr val="A5A5A5"/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898989"/>
                      </a:solidFill>
                      <a:prstDash val="solid"/>
                    </a:lnT>
                    <a:lnB w="6351">
                      <a:solidFill>
                        <a:srgbClr val="898989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898989"/>
                      </a:solidFill>
                      <a:prstDash val="solid"/>
                    </a:lnT>
                    <a:lnB w="6351">
                      <a:solidFill>
                        <a:srgbClr val="898989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898989"/>
                      </a:solidFill>
                      <a:prstDash val="solid"/>
                    </a:lnT>
                    <a:lnB w="6350">
                      <a:solidFill>
                        <a:srgbClr val="89898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898989"/>
                      </a:solidFill>
                      <a:prstDash val="solid"/>
                    </a:lnT>
                    <a:lnB w="6351">
                      <a:solidFill>
                        <a:srgbClr val="898989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898989"/>
                      </a:solidFill>
                      <a:prstDash val="solid"/>
                    </a:lnT>
                    <a:lnB w="6351">
                      <a:solidFill>
                        <a:srgbClr val="898989"/>
                      </a:solidFill>
                      <a:prstDash val="solid"/>
                    </a:lnB>
                    <a:solidFill>
                      <a:srgbClr val="ED7D3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898989"/>
                      </a:solidFill>
                      <a:prstDash val="solid"/>
                    </a:lnT>
                    <a:lnB w="6351">
                      <a:solidFill>
                        <a:srgbClr val="898989"/>
                      </a:solidFill>
                      <a:prstDash val="solid"/>
                    </a:lnB>
                    <a:solidFill>
                      <a:srgbClr val="A5A5A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898989"/>
                      </a:solidFill>
                      <a:prstDash val="solid"/>
                    </a:lnT>
                    <a:lnB w="6351">
                      <a:solidFill>
                        <a:srgbClr val="898989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898989"/>
                      </a:solidFill>
                      <a:prstDash val="solid"/>
                    </a:lnT>
                    <a:lnB w="6351">
                      <a:solidFill>
                        <a:srgbClr val="898989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898989"/>
                      </a:solidFill>
                      <a:prstDash val="solid"/>
                    </a:lnT>
                    <a:lnB w="6351">
                      <a:solidFill>
                        <a:srgbClr val="89898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384">
                <a:tc gridSpan="2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1">
                      <a:solidFill>
                        <a:srgbClr val="898989"/>
                      </a:solidFill>
                      <a:prstDash val="solid"/>
                    </a:lnL>
                    <a:lnT w="6350">
                      <a:solidFill>
                        <a:srgbClr val="898989"/>
                      </a:solidFill>
                      <a:prstDash val="solid"/>
                    </a:lnT>
                    <a:lnB w="6350">
                      <a:solidFill>
                        <a:srgbClr val="89898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898989"/>
                      </a:solidFill>
                      <a:prstDash val="solid"/>
                    </a:lnT>
                    <a:lnB w="6351">
                      <a:solidFill>
                        <a:srgbClr val="898989"/>
                      </a:solidFill>
                      <a:prstDash val="solid"/>
                    </a:lnB>
                    <a:solidFill>
                      <a:srgbClr val="ED7D3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898989"/>
                      </a:solidFill>
                      <a:prstDash val="solid"/>
                    </a:lnT>
                    <a:lnB w="6351">
                      <a:solidFill>
                        <a:srgbClr val="898989"/>
                      </a:solidFill>
                      <a:prstDash val="solid"/>
                    </a:lnB>
                    <a:solidFill>
                      <a:srgbClr val="A5A5A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898989"/>
                      </a:solidFill>
                      <a:prstDash val="solid"/>
                    </a:lnT>
                    <a:lnB w="6351">
                      <a:solidFill>
                        <a:srgbClr val="898989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898989"/>
                      </a:solidFill>
                      <a:prstDash val="solid"/>
                    </a:lnT>
                    <a:lnB w="6351">
                      <a:solidFill>
                        <a:srgbClr val="898989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898989"/>
                      </a:solidFill>
                      <a:prstDash val="solid"/>
                    </a:lnT>
                    <a:lnB w="6350">
                      <a:solidFill>
                        <a:srgbClr val="89898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898989"/>
                      </a:solidFill>
                      <a:prstDash val="solid"/>
                    </a:lnT>
                    <a:lnB w="6351">
                      <a:solidFill>
                        <a:srgbClr val="898989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898989"/>
                      </a:solidFill>
                      <a:prstDash val="solid"/>
                    </a:lnT>
                    <a:lnB w="6351">
                      <a:solidFill>
                        <a:srgbClr val="898989"/>
                      </a:solidFill>
                      <a:prstDash val="solid"/>
                    </a:lnB>
                    <a:solidFill>
                      <a:srgbClr val="ED7D3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898989"/>
                      </a:solidFill>
                      <a:prstDash val="solid"/>
                    </a:lnT>
                    <a:lnB w="6351">
                      <a:solidFill>
                        <a:srgbClr val="898989"/>
                      </a:solidFill>
                      <a:prstDash val="solid"/>
                    </a:lnB>
                    <a:solidFill>
                      <a:srgbClr val="A5A5A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898989"/>
                      </a:solidFill>
                      <a:prstDash val="solid"/>
                    </a:lnT>
                    <a:lnB w="6351">
                      <a:solidFill>
                        <a:srgbClr val="898989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898989"/>
                      </a:solidFill>
                      <a:prstDash val="solid"/>
                    </a:lnT>
                    <a:lnB w="6351">
                      <a:solidFill>
                        <a:srgbClr val="898989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898989"/>
                      </a:solidFill>
                      <a:prstDash val="solid"/>
                    </a:lnT>
                    <a:lnB w="6351">
                      <a:solidFill>
                        <a:srgbClr val="89898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966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1">
                      <a:solidFill>
                        <a:srgbClr val="898989"/>
                      </a:solidFill>
                      <a:prstDash val="solid"/>
                    </a:lnL>
                    <a:lnT w="6350">
                      <a:solidFill>
                        <a:srgbClr val="898989"/>
                      </a:solidFill>
                      <a:prstDash val="solid"/>
                    </a:lnT>
                    <a:lnB w="6351">
                      <a:solidFill>
                        <a:srgbClr val="89898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898989"/>
                      </a:solidFill>
                      <a:prstDash val="solid"/>
                    </a:lnT>
                    <a:lnB w="6351">
                      <a:solidFill>
                        <a:srgbClr val="898989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898989"/>
                      </a:solidFill>
                      <a:prstDash val="solid"/>
                    </a:lnT>
                    <a:lnB w="6351">
                      <a:solidFill>
                        <a:srgbClr val="898989"/>
                      </a:solidFill>
                      <a:prstDash val="solid"/>
                    </a:lnB>
                    <a:solidFill>
                      <a:srgbClr val="ED7D3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898989"/>
                      </a:solidFill>
                      <a:prstDash val="solid"/>
                    </a:lnT>
                    <a:lnB w="6351">
                      <a:solidFill>
                        <a:srgbClr val="898989"/>
                      </a:solidFill>
                      <a:prstDash val="solid"/>
                    </a:lnB>
                    <a:solidFill>
                      <a:srgbClr val="A5A5A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898989"/>
                      </a:solidFill>
                      <a:prstDash val="solid"/>
                    </a:lnT>
                    <a:lnB w="6351">
                      <a:solidFill>
                        <a:srgbClr val="898989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898989"/>
                      </a:solidFill>
                      <a:prstDash val="solid"/>
                    </a:lnT>
                    <a:lnB w="6351">
                      <a:solidFill>
                        <a:srgbClr val="898989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898989"/>
                      </a:solidFill>
                      <a:prstDash val="solid"/>
                    </a:lnT>
                    <a:lnB w="40301">
                      <a:solidFill>
                        <a:srgbClr val="89898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898989"/>
                      </a:solidFill>
                      <a:prstDash val="solid"/>
                    </a:lnT>
                    <a:lnB w="6351">
                      <a:solidFill>
                        <a:srgbClr val="898989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898989"/>
                      </a:solidFill>
                      <a:prstDash val="solid"/>
                    </a:lnT>
                    <a:lnB w="6351">
                      <a:solidFill>
                        <a:srgbClr val="898989"/>
                      </a:solidFill>
                      <a:prstDash val="solid"/>
                    </a:lnB>
                    <a:solidFill>
                      <a:srgbClr val="ED7D3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898989"/>
                      </a:solidFill>
                      <a:prstDash val="solid"/>
                    </a:lnT>
                    <a:lnB w="6351">
                      <a:solidFill>
                        <a:srgbClr val="898989"/>
                      </a:solidFill>
                      <a:prstDash val="solid"/>
                    </a:lnB>
                    <a:solidFill>
                      <a:srgbClr val="A5A5A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898989"/>
                      </a:solidFill>
                      <a:prstDash val="solid"/>
                    </a:lnT>
                    <a:lnB w="6351">
                      <a:solidFill>
                        <a:srgbClr val="898989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898989"/>
                      </a:solidFill>
                      <a:prstDash val="solid"/>
                    </a:lnT>
                    <a:lnB w="6351">
                      <a:solidFill>
                        <a:srgbClr val="898989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898989"/>
                      </a:solidFill>
                      <a:prstDash val="solid"/>
                    </a:lnT>
                    <a:lnB w="6351">
                      <a:solidFill>
                        <a:srgbClr val="89898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0" name="object 20"/>
          <p:cNvSpPr txBox="1"/>
          <p:nvPr/>
        </p:nvSpPr>
        <p:spPr>
          <a:xfrm>
            <a:off x="1652548" y="5606288"/>
            <a:ext cx="90170" cy="173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Calibri"/>
                <a:cs typeface="Calibri"/>
              </a:rPr>
              <a:t>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652548" y="5197855"/>
            <a:ext cx="90170" cy="173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Calibri"/>
                <a:cs typeface="Calibri"/>
              </a:rPr>
              <a:t>1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652548" y="4792471"/>
            <a:ext cx="90170" cy="173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Calibri"/>
                <a:cs typeface="Calibri"/>
              </a:rPr>
              <a:t>2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652548" y="4384040"/>
            <a:ext cx="90170" cy="173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Calibri"/>
                <a:cs typeface="Calibri"/>
              </a:rPr>
              <a:t>3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652548" y="3978655"/>
            <a:ext cx="90170" cy="173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Calibri"/>
                <a:cs typeface="Calibri"/>
              </a:rPr>
              <a:t>4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652548" y="3570223"/>
            <a:ext cx="90170" cy="173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Calibri"/>
                <a:cs typeface="Calibri"/>
              </a:rPr>
              <a:t>5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652548" y="3164840"/>
            <a:ext cx="90170" cy="173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Calibri"/>
                <a:cs typeface="Calibri"/>
              </a:rPr>
              <a:t>6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132209" y="5773928"/>
            <a:ext cx="430530" cy="173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45" dirty="0">
                <a:latin typeface="Calibri"/>
                <a:cs typeface="Calibri"/>
              </a:rPr>
              <a:t>B</a:t>
            </a:r>
            <a:r>
              <a:rPr sz="1000" spc="10" dirty="0">
                <a:latin typeface="Calibri"/>
                <a:cs typeface="Calibri"/>
              </a:rPr>
              <a:t>E</a:t>
            </a:r>
            <a:r>
              <a:rPr sz="1000" spc="40" dirty="0">
                <a:latin typeface="Calibri"/>
                <a:cs typeface="Calibri"/>
              </a:rPr>
              <a:t>F</a:t>
            </a:r>
            <a:r>
              <a:rPr sz="1000" spc="35" dirty="0">
                <a:latin typeface="Calibri"/>
                <a:cs typeface="Calibri"/>
              </a:rPr>
              <a:t>O</a:t>
            </a:r>
            <a:r>
              <a:rPr sz="1000" spc="-45" dirty="0">
                <a:latin typeface="Calibri"/>
                <a:cs typeface="Calibri"/>
              </a:rPr>
              <a:t>R</a:t>
            </a:r>
            <a:r>
              <a:rPr sz="1000" dirty="0">
                <a:latin typeface="Calibri"/>
                <a:cs typeface="Calibri"/>
              </a:rPr>
              <a:t>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169615" y="5773928"/>
            <a:ext cx="348615" cy="173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20" dirty="0">
                <a:latin typeface="Calibri"/>
                <a:cs typeface="Calibri"/>
              </a:rPr>
              <a:t>A</a:t>
            </a:r>
            <a:r>
              <a:rPr sz="1000" spc="-60" dirty="0">
                <a:latin typeface="Calibri"/>
                <a:cs typeface="Calibri"/>
              </a:rPr>
              <a:t>F</a:t>
            </a:r>
            <a:r>
              <a:rPr sz="1000" spc="10" dirty="0">
                <a:latin typeface="Calibri"/>
                <a:cs typeface="Calibri"/>
              </a:rPr>
              <a:t>TE</a:t>
            </a:r>
            <a:r>
              <a:rPr sz="1000" dirty="0">
                <a:latin typeface="Calibri"/>
                <a:cs typeface="Calibri"/>
              </a:rPr>
              <a:t>R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465520" y="4103331"/>
            <a:ext cx="180975" cy="737870"/>
          </a:xfrm>
          <a:prstGeom prst="rect">
            <a:avLst/>
          </a:prstGeom>
        </p:spPr>
        <p:txBody>
          <a:bodyPr vert="vert270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1000" b="1" dirty="0">
                <a:latin typeface="Calibri"/>
                <a:cs typeface="Calibri"/>
              </a:rPr>
              <a:t>AUD</a:t>
            </a:r>
            <a:r>
              <a:rPr sz="1000" b="1" spc="-5" dirty="0">
                <a:latin typeface="Calibri"/>
                <a:cs typeface="Calibri"/>
              </a:rPr>
              <a:t>I</a:t>
            </a:r>
            <a:r>
              <a:rPr sz="1000" b="1" dirty="0">
                <a:latin typeface="Calibri"/>
                <a:cs typeface="Calibri"/>
              </a:rPr>
              <a:t>T</a:t>
            </a:r>
            <a:r>
              <a:rPr sz="1000" b="1" spc="-5" dirty="0">
                <a:latin typeface="Calibri"/>
                <a:cs typeface="Calibri"/>
              </a:rPr>
              <a:t> S</a:t>
            </a:r>
            <a:r>
              <a:rPr sz="1000" b="1" dirty="0">
                <a:latin typeface="Calibri"/>
                <a:cs typeface="Calibri"/>
              </a:rPr>
              <a:t>CORE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771039" y="5792216"/>
            <a:ext cx="149860" cy="173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dirty="0">
                <a:latin typeface="Calibri"/>
                <a:cs typeface="Calibri"/>
              </a:rPr>
              <a:t>5S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922890" y="2078735"/>
            <a:ext cx="3238500" cy="1339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40485">
              <a:lnSpc>
                <a:spcPct val="100000"/>
              </a:lnSpc>
            </a:pPr>
            <a:r>
              <a:rPr sz="2400" b="1" spc="-5" dirty="0">
                <a:latin typeface="Calibri"/>
                <a:cs typeface="Calibri"/>
              </a:rPr>
              <a:t>5S </a:t>
            </a:r>
            <a:r>
              <a:rPr sz="2400" b="1" dirty="0">
                <a:latin typeface="Calibri"/>
                <a:cs typeface="Calibri"/>
              </a:rPr>
              <a:t>-</a:t>
            </a:r>
            <a:r>
              <a:rPr sz="2400" b="1" spc="-8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AFTER</a:t>
            </a:r>
            <a:endParaRPr sz="2400">
              <a:latin typeface="Calibri"/>
              <a:cs typeface="Calibri"/>
            </a:endParaRPr>
          </a:p>
          <a:p>
            <a:pPr marL="1569085" indent="-228600">
              <a:lnSpc>
                <a:spcPct val="100000"/>
              </a:lnSpc>
              <a:spcBef>
                <a:spcPts val="345"/>
              </a:spcBef>
              <a:buFont typeface="Arial"/>
              <a:buChar char="•"/>
              <a:tabLst>
                <a:tab pos="1569720" algn="l"/>
              </a:tabLst>
            </a:pPr>
            <a:r>
              <a:rPr sz="2800" dirty="0">
                <a:latin typeface="Calibri"/>
                <a:cs typeface="Calibri"/>
              </a:rPr>
              <a:t>Audit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Score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75"/>
              </a:spcBef>
            </a:pPr>
            <a:r>
              <a:rPr sz="1800" b="1" dirty="0">
                <a:latin typeface="Calibri"/>
                <a:cs typeface="Calibri"/>
              </a:rPr>
              <a:t>5S </a:t>
            </a:r>
            <a:r>
              <a:rPr sz="1800" b="1" spc="-10" dirty="0">
                <a:latin typeface="Calibri"/>
                <a:cs typeface="Calibri"/>
              </a:rPr>
              <a:t>AUDIT</a:t>
            </a:r>
            <a:r>
              <a:rPr sz="1800" b="1" spc="-8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SCORE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9131071" y="4201872"/>
            <a:ext cx="69850" cy="69850"/>
          </a:xfrm>
          <a:custGeom>
            <a:avLst/>
            <a:gdLst/>
            <a:ahLst/>
            <a:cxnLst/>
            <a:rect l="l" t="t" r="r" b="b"/>
            <a:pathLst>
              <a:path w="69850" h="69850">
                <a:moveTo>
                  <a:pt x="0" y="0"/>
                </a:moveTo>
                <a:lnTo>
                  <a:pt x="69752" y="0"/>
                </a:lnTo>
                <a:lnTo>
                  <a:pt x="69752" y="69752"/>
                </a:lnTo>
                <a:lnTo>
                  <a:pt x="0" y="69752"/>
                </a:lnTo>
                <a:lnTo>
                  <a:pt x="0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131071" y="4431525"/>
            <a:ext cx="69850" cy="69850"/>
          </a:xfrm>
          <a:custGeom>
            <a:avLst/>
            <a:gdLst/>
            <a:ahLst/>
            <a:cxnLst/>
            <a:rect l="l" t="t" r="r" b="b"/>
            <a:pathLst>
              <a:path w="69850" h="69850">
                <a:moveTo>
                  <a:pt x="0" y="0"/>
                </a:moveTo>
                <a:lnTo>
                  <a:pt x="69752" y="0"/>
                </a:lnTo>
                <a:lnTo>
                  <a:pt x="69752" y="69752"/>
                </a:lnTo>
                <a:lnTo>
                  <a:pt x="0" y="69752"/>
                </a:lnTo>
                <a:lnTo>
                  <a:pt x="0" y="0"/>
                </a:lnTo>
                <a:close/>
              </a:path>
            </a:pathLst>
          </a:custGeom>
          <a:solidFill>
            <a:srgbClr val="ED7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131071" y="4661179"/>
            <a:ext cx="69850" cy="69850"/>
          </a:xfrm>
          <a:custGeom>
            <a:avLst/>
            <a:gdLst/>
            <a:ahLst/>
            <a:cxnLst/>
            <a:rect l="l" t="t" r="r" b="b"/>
            <a:pathLst>
              <a:path w="69850" h="69850">
                <a:moveTo>
                  <a:pt x="0" y="0"/>
                </a:moveTo>
                <a:lnTo>
                  <a:pt x="69752" y="0"/>
                </a:lnTo>
                <a:lnTo>
                  <a:pt x="69752" y="69750"/>
                </a:lnTo>
                <a:lnTo>
                  <a:pt x="0" y="69750"/>
                </a:lnTo>
                <a:lnTo>
                  <a:pt x="0" y="0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131071" y="4890832"/>
            <a:ext cx="69850" cy="69850"/>
          </a:xfrm>
          <a:custGeom>
            <a:avLst/>
            <a:gdLst/>
            <a:ahLst/>
            <a:cxnLst/>
            <a:rect l="l" t="t" r="r" b="b"/>
            <a:pathLst>
              <a:path w="69850" h="69850">
                <a:moveTo>
                  <a:pt x="0" y="0"/>
                </a:moveTo>
                <a:lnTo>
                  <a:pt x="69752" y="0"/>
                </a:lnTo>
                <a:lnTo>
                  <a:pt x="69752" y="69750"/>
                </a:lnTo>
                <a:lnTo>
                  <a:pt x="0" y="6975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131071" y="5120485"/>
            <a:ext cx="69850" cy="69850"/>
          </a:xfrm>
          <a:custGeom>
            <a:avLst/>
            <a:gdLst/>
            <a:ahLst/>
            <a:cxnLst/>
            <a:rect l="l" t="t" r="r" b="b"/>
            <a:pathLst>
              <a:path w="69850" h="69850">
                <a:moveTo>
                  <a:pt x="0" y="0"/>
                </a:moveTo>
                <a:lnTo>
                  <a:pt x="69752" y="0"/>
                </a:lnTo>
                <a:lnTo>
                  <a:pt x="69752" y="69752"/>
                </a:lnTo>
                <a:lnTo>
                  <a:pt x="0" y="69752"/>
                </a:lnTo>
                <a:lnTo>
                  <a:pt x="0" y="0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9218235" y="4149344"/>
            <a:ext cx="748030" cy="1091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5" dirty="0">
                <a:latin typeface="Calibri"/>
                <a:cs typeface="Calibri"/>
              </a:rPr>
              <a:t>SORT</a:t>
            </a:r>
            <a:endParaRPr sz="1000">
              <a:latin typeface="Calibri"/>
              <a:cs typeface="Calibri"/>
            </a:endParaRPr>
          </a:p>
          <a:p>
            <a:pPr marL="12700" marR="10795">
              <a:lnSpc>
                <a:spcPts val="1820"/>
              </a:lnSpc>
              <a:spcBef>
                <a:spcPts val="140"/>
              </a:spcBef>
            </a:pPr>
            <a:r>
              <a:rPr sz="1000" spc="-20" dirty="0">
                <a:latin typeface="Calibri"/>
                <a:cs typeface="Calibri"/>
              </a:rPr>
              <a:t>SET </a:t>
            </a:r>
            <a:r>
              <a:rPr sz="1000" spc="-30" dirty="0">
                <a:latin typeface="Calibri"/>
                <a:cs typeface="Calibri"/>
              </a:rPr>
              <a:t>IN </a:t>
            </a:r>
            <a:r>
              <a:rPr sz="1000" spc="-5" dirty="0">
                <a:latin typeface="Calibri"/>
                <a:cs typeface="Calibri"/>
              </a:rPr>
              <a:t>ORDER  </a:t>
            </a:r>
            <a:r>
              <a:rPr sz="1000" dirty="0">
                <a:latin typeface="Calibri"/>
                <a:cs typeface="Calibri"/>
              </a:rPr>
              <a:t>SHINE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000" spc="-10" dirty="0">
                <a:latin typeface="Calibri"/>
                <a:cs typeface="Calibri"/>
              </a:rPr>
              <a:t>STANDARDIZE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1000" dirty="0">
                <a:latin typeface="Calibri"/>
                <a:cs typeface="Calibri"/>
              </a:rPr>
              <a:t>SUSTAIN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8528" y="2078735"/>
            <a:ext cx="1539240" cy="39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latin typeface="Calibri"/>
                <a:cs typeface="Calibri"/>
              </a:rPr>
              <a:t>5S </a:t>
            </a:r>
            <a:r>
              <a:rPr sz="2400" b="1" dirty="0">
                <a:latin typeface="Calibri"/>
                <a:cs typeface="Calibri"/>
              </a:rPr>
              <a:t>-</a:t>
            </a:r>
            <a:r>
              <a:rPr sz="2400" b="1" spc="-10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BEFORE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0940" y="2078735"/>
            <a:ext cx="1350010" cy="39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latin typeface="Calibri"/>
                <a:cs typeface="Calibri"/>
              </a:rPr>
              <a:t>5S </a:t>
            </a:r>
            <a:r>
              <a:rPr sz="2400" b="1" dirty="0">
                <a:latin typeface="Calibri"/>
                <a:cs typeface="Calibri"/>
              </a:rPr>
              <a:t>-</a:t>
            </a:r>
            <a:r>
              <a:rPr sz="2400" b="1" spc="-8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AFTER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92815" y="6434328"/>
            <a:ext cx="180975" cy="206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27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40991" y="397248"/>
            <a:ext cx="2038985" cy="815975"/>
          </a:xfrm>
          <a:custGeom>
            <a:avLst/>
            <a:gdLst/>
            <a:ahLst/>
            <a:cxnLst/>
            <a:rect l="l" t="t" r="r" b="b"/>
            <a:pathLst>
              <a:path w="2038985" h="815975">
                <a:moveTo>
                  <a:pt x="1630741" y="0"/>
                </a:moveTo>
                <a:lnTo>
                  <a:pt x="0" y="0"/>
                </a:lnTo>
                <a:lnTo>
                  <a:pt x="0" y="815369"/>
                </a:lnTo>
                <a:lnTo>
                  <a:pt x="1630741" y="815369"/>
                </a:lnTo>
                <a:lnTo>
                  <a:pt x="2038424" y="407686"/>
                </a:lnTo>
                <a:lnTo>
                  <a:pt x="16307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0991" y="397248"/>
            <a:ext cx="2038985" cy="815975"/>
          </a:xfrm>
          <a:custGeom>
            <a:avLst/>
            <a:gdLst/>
            <a:ahLst/>
            <a:cxnLst/>
            <a:rect l="l" t="t" r="r" b="b"/>
            <a:pathLst>
              <a:path w="2038985" h="815975">
                <a:moveTo>
                  <a:pt x="0" y="0"/>
                </a:moveTo>
                <a:lnTo>
                  <a:pt x="1630741" y="0"/>
                </a:lnTo>
                <a:lnTo>
                  <a:pt x="2038424" y="407685"/>
                </a:lnTo>
                <a:lnTo>
                  <a:pt x="1630741" y="815369"/>
                </a:lnTo>
                <a:lnTo>
                  <a:pt x="0" y="815369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71732" y="397248"/>
            <a:ext cx="2038985" cy="815975"/>
          </a:xfrm>
          <a:custGeom>
            <a:avLst/>
            <a:gdLst/>
            <a:ahLst/>
            <a:cxnLst/>
            <a:rect l="l" t="t" r="r" b="b"/>
            <a:pathLst>
              <a:path w="2038985" h="815975">
                <a:moveTo>
                  <a:pt x="1630740" y="0"/>
                </a:moveTo>
                <a:lnTo>
                  <a:pt x="0" y="0"/>
                </a:lnTo>
                <a:lnTo>
                  <a:pt x="407683" y="407686"/>
                </a:lnTo>
                <a:lnTo>
                  <a:pt x="0" y="815369"/>
                </a:lnTo>
                <a:lnTo>
                  <a:pt x="1630740" y="815369"/>
                </a:lnTo>
                <a:lnTo>
                  <a:pt x="2038423" y="407686"/>
                </a:lnTo>
                <a:lnTo>
                  <a:pt x="16307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71732" y="397248"/>
            <a:ext cx="2038985" cy="815975"/>
          </a:xfrm>
          <a:custGeom>
            <a:avLst/>
            <a:gdLst/>
            <a:ahLst/>
            <a:cxnLst/>
            <a:rect l="l" t="t" r="r" b="b"/>
            <a:pathLst>
              <a:path w="2038985" h="815975">
                <a:moveTo>
                  <a:pt x="0" y="0"/>
                </a:moveTo>
                <a:lnTo>
                  <a:pt x="1630741" y="0"/>
                </a:lnTo>
                <a:lnTo>
                  <a:pt x="2038424" y="407685"/>
                </a:lnTo>
                <a:lnTo>
                  <a:pt x="1630741" y="815369"/>
                </a:lnTo>
                <a:lnTo>
                  <a:pt x="0" y="815369"/>
                </a:lnTo>
                <a:lnTo>
                  <a:pt x="407684" y="407685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02470" y="397248"/>
            <a:ext cx="2038985" cy="815975"/>
          </a:xfrm>
          <a:custGeom>
            <a:avLst/>
            <a:gdLst/>
            <a:ahLst/>
            <a:cxnLst/>
            <a:rect l="l" t="t" r="r" b="b"/>
            <a:pathLst>
              <a:path w="2038985" h="815975">
                <a:moveTo>
                  <a:pt x="1630740" y="0"/>
                </a:moveTo>
                <a:lnTo>
                  <a:pt x="0" y="0"/>
                </a:lnTo>
                <a:lnTo>
                  <a:pt x="407685" y="407686"/>
                </a:lnTo>
                <a:lnTo>
                  <a:pt x="0" y="815369"/>
                </a:lnTo>
                <a:lnTo>
                  <a:pt x="1630740" y="815369"/>
                </a:lnTo>
                <a:lnTo>
                  <a:pt x="2038423" y="407686"/>
                </a:lnTo>
                <a:lnTo>
                  <a:pt x="16307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02470" y="397248"/>
            <a:ext cx="2038985" cy="815975"/>
          </a:xfrm>
          <a:custGeom>
            <a:avLst/>
            <a:gdLst/>
            <a:ahLst/>
            <a:cxnLst/>
            <a:rect l="l" t="t" r="r" b="b"/>
            <a:pathLst>
              <a:path w="2038985" h="815975">
                <a:moveTo>
                  <a:pt x="0" y="0"/>
                </a:moveTo>
                <a:lnTo>
                  <a:pt x="1630741" y="0"/>
                </a:lnTo>
                <a:lnTo>
                  <a:pt x="2038424" y="407685"/>
                </a:lnTo>
                <a:lnTo>
                  <a:pt x="1630741" y="815369"/>
                </a:lnTo>
                <a:lnTo>
                  <a:pt x="0" y="815369"/>
                </a:lnTo>
                <a:lnTo>
                  <a:pt x="407684" y="407685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33210" y="397248"/>
            <a:ext cx="3987165" cy="815975"/>
          </a:xfrm>
          <a:custGeom>
            <a:avLst/>
            <a:gdLst/>
            <a:ahLst/>
            <a:cxnLst/>
            <a:rect l="l" t="t" r="r" b="b"/>
            <a:pathLst>
              <a:path w="3987165" h="815975">
                <a:moveTo>
                  <a:pt x="3579373" y="0"/>
                </a:moveTo>
                <a:lnTo>
                  <a:pt x="0" y="0"/>
                </a:lnTo>
                <a:lnTo>
                  <a:pt x="407683" y="407685"/>
                </a:lnTo>
                <a:lnTo>
                  <a:pt x="0" y="815369"/>
                </a:lnTo>
                <a:lnTo>
                  <a:pt x="3579373" y="815369"/>
                </a:lnTo>
                <a:lnTo>
                  <a:pt x="3987057" y="407685"/>
                </a:lnTo>
                <a:lnTo>
                  <a:pt x="35793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33210" y="397248"/>
            <a:ext cx="3987165" cy="815975"/>
          </a:xfrm>
          <a:custGeom>
            <a:avLst/>
            <a:gdLst/>
            <a:ahLst/>
            <a:cxnLst/>
            <a:rect l="l" t="t" r="r" b="b"/>
            <a:pathLst>
              <a:path w="3987165" h="815975">
                <a:moveTo>
                  <a:pt x="0" y="0"/>
                </a:moveTo>
                <a:lnTo>
                  <a:pt x="3579373" y="0"/>
                </a:lnTo>
                <a:lnTo>
                  <a:pt x="3987056" y="407684"/>
                </a:lnTo>
                <a:lnTo>
                  <a:pt x="3579373" y="815369"/>
                </a:lnTo>
                <a:lnTo>
                  <a:pt x="0" y="815369"/>
                </a:lnTo>
                <a:lnTo>
                  <a:pt x="407683" y="40768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91535">
              <a:lnSpc>
                <a:spcPct val="100000"/>
              </a:lnSpc>
            </a:pPr>
            <a:r>
              <a:rPr spc="-5" dirty="0"/>
              <a:t>I</a:t>
            </a:r>
            <a:r>
              <a:rPr dirty="0"/>
              <a:t>MP</a:t>
            </a:r>
            <a:r>
              <a:rPr spc="-45" dirty="0"/>
              <a:t>R</a:t>
            </a:r>
            <a:r>
              <a:rPr spc="-55" dirty="0"/>
              <a:t>O</a:t>
            </a:r>
            <a:r>
              <a:rPr dirty="0"/>
              <a:t>VE</a:t>
            </a:r>
          </a:p>
        </p:txBody>
      </p:sp>
      <p:sp>
        <p:nvSpPr>
          <p:cNvPr id="14" name="object 14"/>
          <p:cNvSpPr/>
          <p:nvPr/>
        </p:nvSpPr>
        <p:spPr>
          <a:xfrm>
            <a:off x="9312581" y="397248"/>
            <a:ext cx="2038985" cy="815975"/>
          </a:xfrm>
          <a:custGeom>
            <a:avLst/>
            <a:gdLst/>
            <a:ahLst/>
            <a:cxnLst/>
            <a:rect l="l" t="t" r="r" b="b"/>
            <a:pathLst>
              <a:path w="2038984" h="815975">
                <a:moveTo>
                  <a:pt x="1630740" y="0"/>
                </a:moveTo>
                <a:lnTo>
                  <a:pt x="0" y="0"/>
                </a:lnTo>
                <a:lnTo>
                  <a:pt x="407683" y="407686"/>
                </a:lnTo>
                <a:lnTo>
                  <a:pt x="0" y="815369"/>
                </a:lnTo>
                <a:lnTo>
                  <a:pt x="1630740" y="815369"/>
                </a:lnTo>
                <a:lnTo>
                  <a:pt x="2038423" y="407686"/>
                </a:lnTo>
                <a:lnTo>
                  <a:pt x="16307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312581" y="397248"/>
            <a:ext cx="2038985" cy="815975"/>
          </a:xfrm>
          <a:custGeom>
            <a:avLst/>
            <a:gdLst/>
            <a:ahLst/>
            <a:cxnLst/>
            <a:rect l="l" t="t" r="r" b="b"/>
            <a:pathLst>
              <a:path w="2038984" h="815975">
                <a:moveTo>
                  <a:pt x="0" y="0"/>
                </a:moveTo>
                <a:lnTo>
                  <a:pt x="1630741" y="0"/>
                </a:lnTo>
                <a:lnTo>
                  <a:pt x="2038424" y="407685"/>
                </a:lnTo>
                <a:lnTo>
                  <a:pt x="1630741" y="815369"/>
                </a:lnTo>
                <a:lnTo>
                  <a:pt x="0" y="815369"/>
                </a:lnTo>
                <a:lnTo>
                  <a:pt x="407684" y="407685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4113" y="3077028"/>
            <a:ext cx="3522132" cy="264159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832240" y="3077027"/>
            <a:ext cx="3522132" cy="2641599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461826" y="3077027"/>
            <a:ext cx="3522132" cy="2641599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8528" y="2078735"/>
            <a:ext cx="1539240" cy="39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latin typeface="Calibri"/>
                <a:cs typeface="Calibri"/>
              </a:rPr>
              <a:t>5S </a:t>
            </a:r>
            <a:r>
              <a:rPr sz="2400" b="1" dirty="0">
                <a:latin typeface="Calibri"/>
                <a:cs typeface="Calibri"/>
              </a:rPr>
              <a:t>-</a:t>
            </a:r>
            <a:r>
              <a:rPr sz="2400" b="1" spc="-10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BEFORE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0940" y="2078735"/>
            <a:ext cx="1350010" cy="39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latin typeface="Calibri"/>
                <a:cs typeface="Calibri"/>
              </a:rPr>
              <a:t>5S </a:t>
            </a:r>
            <a:r>
              <a:rPr sz="2400" b="1" dirty="0">
                <a:latin typeface="Calibri"/>
                <a:cs typeface="Calibri"/>
              </a:rPr>
              <a:t>-</a:t>
            </a:r>
            <a:r>
              <a:rPr sz="2400" b="1" spc="-8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AFTER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92815" y="6434328"/>
            <a:ext cx="180975" cy="206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28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40991" y="397248"/>
            <a:ext cx="2038985" cy="815975"/>
          </a:xfrm>
          <a:custGeom>
            <a:avLst/>
            <a:gdLst/>
            <a:ahLst/>
            <a:cxnLst/>
            <a:rect l="l" t="t" r="r" b="b"/>
            <a:pathLst>
              <a:path w="2038985" h="815975">
                <a:moveTo>
                  <a:pt x="1630741" y="0"/>
                </a:moveTo>
                <a:lnTo>
                  <a:pt x="0" y="0"/>
                </a:lnTo>
                <a:lnTo>
                  <a:pt x="0" y="815369"/>
                </a:lnTo>
                <a:lnTo>
                  <a:pt x="1630741" y="815369"/>
                </a:lnTo>
                <a:lnTo>
                  <a:pt x="2038424" y="407686"/>
                </a:lnTo>
                <a:lnTo>
                  <a:pt x="16307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0991" y="397248"/>
            <a:ext cx="2038985" cy="815975"/>
          </a:xfrm>
          <a:custGeom>
            <a:avLst/>
            <a:gdLst/>
            <a:ahLst/>
            <a:cxnLst/>
            <a:rect l="l" t="t" r="r" b="b"/>
            <a:pathLst>
              <a:path w="2038985" h="815975">
                <a:moveTo>
                  <a:pt x="0" y="0"/>
                </a:moveTo>
                <a:lnTo>
                  <a:pt x="1630741" y="0"/>
                </a:lnTo>
                <a:lnTo>
                  <a:pt x="2038424" y="407685"/>
                </a:lnTo>
                <a:lnTo>
                  <a:pt x="1630741" y="815369"/>
                </a:lnTo>
                <a:lnTo>
                  <a:pt x="0" y="815369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71732" y="397248"/>
            <a:ext cx="2038985" cy="815975"/>
          </a:xfrm>
          <a:custGeom>
            <a:avLst/>
            <a:gdLst/>
            <a:ahLst/>
            <a:cxnLst/>
            <a:rect l="l" t="t" r="r" b="b"/>
            <a:pathLst>
              <a:path w="2038985" h="815975">
                <a:moveTo>
                  <a:pt x="1630740" y="0"/>
                </a:moveTo>
                <a:lnTo>
                  <a:pt x="0" y="0"/>
                </a:lnTo>
                <a:lnTo>
                  <a:pt x="407683" y="407686"/>
                </a:lnTo>
                <a:lnTo>
                  <a:pt x="0" y="815369"/>
                </a:lnTo>
                <a:lnTo>
                  <a:pt x="1630740" y="815369"/>
                </a:lnTo>
                <a:lnTo>
                  <a:pt x="2038423" y="407686"/>
                </a:lnTo>
                <a:lnTo>
                  <a:pt x="16307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71732" y="397248"/>
            <a:ext cx="2038985" cy="815975"/>
          </a:xfrm>
          <a:custGeom>
            <a:avLst/>
            <a:gdLst/>
            <a:ahLst/>
            <a:cxnLst/>
            <a:rect l="l" t="t" r="r" b="b"/>
            <a:pathLst>
              <a:path w="2038985" h="815975">
                <a:moveTo>
                  <a:pt x="0" y="0"/>
                </a:moveTo>
                <a:lnTo>
                  <a:pt x="1630741" y="0"/>
                </a:lnTo>
                <a:lnTo>
                  <a:pt x="2038424" y="407685"/>
                </a:lnTo>
                <a:lnTo>
                  <a:pt x="1630741" y="815369"/>
                </a:lnTo>
                <a:lnTo>
                  <a:pt x="0" y="815369"/>
                </a:lnTo>
                <a:lnTo>
                  <a:pt x="407684" y="407685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02470" y="397248"/>
            <a:ext cx="2038985" cy="815975"/>
          </a:xfrm>
          <a:custGeom>
            <a:avLst/>
            <a:gdLst/>
            <a:ahLst/>
            <a:cxnLst/>
            <a:rect l="l" t="t" r="r" b="b"/>
            <a:pathLst>
              <a:path w="2038985" h="815975">
                <a:moveTo>
                  <a:pt x="1630740" y="0"/>
                </a:moveTo>
                <a:lnTo>
                  <a:pt x="0" y="0"/>
                </a:lnTo>
                <a:lnTo>
                  <a:pt x="407685" y="407686"/>
                </a:lnTo>
                <a:lnTo>
                  <a:pt x="0" y="815369"/>
                </a:lnTo>
                <a:lnTo>
                  <a:pt x="1630740" y="815369"/>
                </a:lnTo>
                <a:lnTo>
                  <a:pt x="2038423" y="407686"/>
                </a:lnTo>
                <a:lnTo>
                  <a:pt x="16307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02470" y="397248"/>
            <a:ext cx="2038985" cy="815975"/>
          </a:xfrm>
          <a:custGeom>
            <a:avLst/>
            <a:gdLst/>
            <a:ahLst/>
            <a:cxnLst/>
            <a:rect l="l" t="t" r="r" b="b"/>
            <a:pathLst>
              <a:path w="2038985" h="815975">
                <a:moveTo>
                  <a:pt x="0" y="0"/>
                </a:moveTo>
                <a:lnTo>
                  <a:pt x="1630741" y="0"/>
                </a:lnTo>
                <a:lnTo>
                  <a:pt x="2038424" y="407685"/>
                </a:lnTo>
                <a:lnTo>
                  <a:pt x="1630741" y="815369"/>
                </a:lnTo>
                <a:lnTo>
                  <a:pt x="0" y="815369"/>
                </a:lnTo>
                <a:lnTo>
                  <a:pt x="407684" y="407685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33210" y="397248"/>
            <a:ext cx="3987165" cy="815975"/>
          </a:xfrm>
          <a:custGeom>
            <a:avLst/>
            <a:gdLst/>
            <a:ahLst/>
            <a:cxnLst/>
            <a:rect l="l" t="t" r="r" b="b"/>
            <a:pathLst>
              <a:path w="3987165" h="815975">
                <a:moveTo>
                  <a:pt x="3579373" y="0"/>
                </a:moveTo>
                <a:lnTo>
                  <a:pt x="0" y="0"/>
                </a:lnTo>
                <a:lnTo>
                  <a:pt x="407683" y="407685"/>
                </a:lnTo>
                <a:lnTo>
                  <a:pt x="0" y="815369"/>
                </a:lnTo>
                <a:lnTo>
                  <a:pt x="3579373" y="815369"/>
                </a:lnTo>
                <a:lnTo>
                  <a:pt x="3987057" y="407685"/>
                </a:lnTo>
                <a:lnTo>
                  <a:pt x="35793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33210" y="397248"/>
            <a:ext cx="3987165" cy="815975"/>
          </a:xfrm>
          <a:custGeom>
            <a:avLst/>
            <a:gdLst/>
            <a:ahLst/>
            <a:cxnLst/>
            <a:rect l="l" t="t" r="r" b="b"/>
            <a:pathLst>
              <a:path w="3987165" h="815975">
                <a:moveTo>
                  <a:pt x="0" y="0"/>
                </a:moveTo>
                <a:lnTo>
                  <a:pt x="3579373" y="0"/>
                </a:lnTo>
                <a:lnTo>
                  <a:pt x="3987056" y="407684"/>
                </a:lnTo>
                <a:lnTo>
                  <a:pt x="3579373" y="815369"/>
                </a:lnTo>
                <a:lnTo>
                  <a:pt x="0" y="815369"/>
                </a:lnTo>
                <a:lnTo>
                  <a:pt x="407683" y="40768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91535">
              <a:lnSpc>
                <a:spcPct val="100000"/>
              </a:lnSpc>
            </a:pPr>
            <a:r>
              <a:rPr spc="-5" dirty="0"/>
              <a:t>I</a:t>
            </a:r>
            <a:r>
              <a:rPr dirty="0"/>
              <a:t>MP</a:t>
            </a:r>
            <a:r>
              <a:rPr spc="-45" dirty="0"/>
              <a:t>R</a:t>
            </a:r>
            <a:r>
              <a:rPr spc="-55" dirty="0"/>
              <a:t>O</a:t>
            </a:r>
            <a:r>
              <a:rPr dirty="0"/>
              <a:t>VE</a:t>
            </a:r>
          </a:p>
        </p:txBody>
      </p:sp>
      <p:sp>
        <p:nvSpPr>
          <p:cNvPr id="14" name="object 14"/>
          <p:cNvSpPr/>
          <p:nvPr/>
        </p:nvSpPr>
        <p:spPr>
          <a:xfrm>
            <a:off x="9312581" y="397248"/>
            <a:ext cx="2038985" cy="815975"/>
          </a:xfrm>
          <a:custGeom>
            <a:avLst/>
            <a:gdLst/>
            <a:ahLst/>
            <a:cxnLst/>
            <a:rect l="l" t="t" r="r" b="b"/>
            <a:pathLst>
              <a:path w="2038984" h="815975">
                <a:moveTo>
                  <a:pt x="1630740" y="0"/>
                </a:moveTo>
                <a:lnTo>
                  <a:pt x="0" y="0"/>
                </a:lnTo>
                <a:lnTo>
                  <a:pt x="407683" y="407686"/>
                </a:lnTo>
                <a:lnTo>
                  <a:pt x="0" y="815369"/>
                </a:lnTo>
                <a:lnTo>
                  <a:pt x="1630740" y="815369"/>
                </a:lnTo>
                <a:lnTo>
                  <a:pt x="2038423" y="407686"/>
                </a:lnTo>
                <a:lnTo>
                  <a:pt x="16307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312581" y="397248"/>
            <a:ext cx="2038985" cy="815975"/>
          </a:xfrm>
          <a:custGeom>
            <a:avLst/>
            <a:gdLst/>
            <a:ahLst/>
            <a:cxnLst/>
            <a:rect l="l" t="t" r="r" b="b"/>
            <a:pathLst>
              <a:path w="2038984" h="815975">
                <a:moveTo>
                  <a:pt x="0" y="0"/>
                </a:moveTo>
                <a:lnTo>
                  <a:pt x="1630741" y="0"/>
                </a:lnTo>
                <a:lnTo>
                  <a:pt x="2038424" y="407685"/>
                </a:lnTo>
                <a:lnTo>
                  <a:pt x="1630741" y="815369"/>
                </a:lnTo>
                <a:lnTo>
                  <a:pt x="0" y="815369"/>
                </a:lnTo>
                <a:lnTo>
                  <a:pt x="407684" y="407685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54741" y="2505715"/>
            <a:ext cx="3235261" cy="1819835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52880" y="2505075"/>
            <a:ext cx="3236399" cy="1820475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231379" y="4535873"/>
            <a:ext cx="3236399" cy="1820475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53604" y="4535874"/>
            <a:ext cx="3236399" cy="1820474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8528" y="2078735"/>
            <a:ext cx="1910080" cy="873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latin typeface="Calibri"/>
                <a:cs typeface="Calibri"/>
              </a:rPr>
              <a:t>5S </a:t>
            </a:r>
            <a:r>
              <a:rPr sz="2400" b="1" dirty="0">
                <a:latin typeface="Calibri"/>
                <a:cs typeface="Calibri"/>
              </a:rPr>
              <a:t>-</a:t>
            </a:r>
            <a:r>
              <a:rPr sz="2400" b="1" spc="-10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BEFORE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Audit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Score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092815" y="6434328"/>
            <a:ext cx="180975" cy="206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29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40991" y="397248"/>
            <a:ext cx="2038985" cy="815975"/>
          </a:xfrm>
          <a:custGeom>
            <a:avLst/>
            <a:gdLst/>
            <a:ahLst/>
            <a:cxnLst/>
            <a:rect l="l" t="t" r="r" b="b"/>
            <a:pathLst>
              <a:path w="2038985" h="815975">
                <a:moveTo>
                  <a:pt x="1630741" y="0"/>
                </a:moveTo>
                <a:lnTo>
                  <a:pt x="0" y="0"/>
                </a:lnTo>
                <a:lnTo>
                  <a:pt x="0" y="815369"/>
                </a:lnTo>
                <a:lnTo>
                  <a:pt x="1630741" y="815369"/>
                </a:lnTo>
                <a:lnTo>
                  <a:pt x="2038424" y="407686"/>
                </a:lnTo>
                <a:lnTo>
                  <a:pt x="16307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0991" y="397248"/>
            <a:ext cx="2038985" cy="815975"/>
          </a:xfrm>
          <a:custGeom>
            <a:avLst/>
            <a:gdLst/>
            <a:ahLst/>
            <a:cxnLst/>
            <a:rect l="l" t="t" r="r" b="b"/>
            <a:pathLst>
              <a:path w="2038985" h="815975">
                <a:moveTo>
                  <a:pt x="0" y="0"/>
                </a:moveTo>
                <a:lnTo>
                  <a:pt x="1630741" y="0"/>
                </a:lnTo>
                <a:lnTo>
                  <a:pt x="2038424" y="407685"/>
                </a:lnTo>
                <a:lnTo>
                  <a:pt x="1630741" y="815369"/>
                </a:lnTo>
                <a:lnTo>
                  <a:pt x="0" y="815369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71732" y="397248"/>
            <a:ext cx="2038985" cy="815975"/>
          </a:xfrm>
          <a:custGeom>
            <a:avLst/>
            <a:gdLst/>
            <a:ahLst/>
            <a:cxnLst/>
            <a:rect l="l" t="t" r="r" b="b"/>
            <a:pathLst>
              <a:path w="2038985" h="815975">
                <a:moveTo>
                  <a:pt x="1630740" y="0"/>
                </a:moveTo>
                <a:lnTo>
                  <a:pt x="0" y="0"/>
                </a:lnTo>
                <a:lnTo>
                  <a:pt x="407683" y="407686"/>
                </a:lnTo>
                <a:lnTo>
                  <a:pt x="0" y="815369"/>
                </a:lnTo>
                <a:lnTo>
                  <a:pt x="1630740" y="815369"/>
                </a:lnTo>
                <a:lnTo>
                  <a:pt x="2038423" y="407686"/>
                </a:lnTo>
                <a:lnTo>
                  <a:pt x="16307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71732" y="397248"/>
            <a:ext cx="2038985" cy="815975"/>
          </a:xfrm>
          <a:custGeom>
            <a:avLst/>
            <a:gdLst/>
            <a:ahLst/>
            <a:cxnLst/>
            <a:rect l="l" t="t" r="r" b="b"/>
            <a:pathLst>
              <a:path w="2038985" h="815975">
                <a:moveTo>
                  <a:pt x="0" y="0"/>
                </a:moveTo>
                <a:lnTo>
                  <a:pt x="1630741" y="0"/>
                </a:lnTo>
                <a:lnTo>
                  <a:pt x="2038424" y="407685"/>
                </a:lnTo>
                <a:lnTo>
                  <a:pt x="1630741" y="815369"/>
                </a:lnTo>
                <a:lnTo>
                  <a:pt x="0" y="815369"/>
                </a:lnTo>
                <a:lnTo>
                  <a:pt x="407684" y="407685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02470" y="397248"/>
            <a:ext cx="2038985" cy="815975"/>
          </a:xfrm>
          <a:custGeom>
            <a:avLst/>
            <a:gdLst/>
            <a:ahLst/>
            <a:cxnLst/>
            <a:rect l="l" t="t" r="r" b="b"/>
            <a:pathLst>
              <a:path w="2038985" h="815975">
                <a:moveTo>
                  <a:pt x="1630740" y="0"/>
                </a:moveTo>
                <a:lnTo>
                  <a:pt x="0" y="0"/>
                </a:lnTo>
                <a:lnTo>
                  <a:pt x="407685" y="407686"/>
                </a:lnTo>
                <a:lnTo>
                  <a:pt x="0" y="815369"/>
                </a:lnTo>
                <a:lnTo>
                  <a:pt x="1630740" y="815369"/>
                </a:lnTo>
                <a:lnTo>
                  <a:pt x="2038423" y="407686"/>
                </a:lnTo>
                <a:lnTo>
                  <a:pt x="16307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02470" y="397248"/>
            <a:ext cx="2038985" cy="815975"/>
          </a:xfrm>
          <a:custGeom>
            <a:avLst/>
            <a:gdLst/>
            <a:ahLst/>
            <a:cxnLst/>
            <a:rect l="l" t="t" r="r" b="b"/>
            <a:pathLst>
              <a:path w="2038985" h="815975">
                <a:moveTo>
                  <a:pt x="0" y="0"/>
                </a:moveTo>
                <a:lnTo>
                  <a:pt x="1630741" y="0"/>
                </a:lnTo>
                <a:lnTo>
                  <a:pt x="2038424" y="407685"/>
                </a:lnTo>
                <a:lnTo>
                  <a:pt x="1630741" y="815369"/>
                </a:lnTo>
                <a:lnTo>
                  <a:pt x="0" y="815369"/>
                </a:lnTo>
                <a:lnTo>
                  <a:pt x="407684" y="407685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33210" y="397248"/>
            <a:ext cx="3987165" cy="815975"/>
          </a:xfrm>
          <a:custGeom>
            <a:avLst/>
            <a:gdLst/>
            <a:ahLst/>
            <a:cxnLst/>
            <a:rect l="l" t="t" r="r" b="b"/>
            <a:pathLst>
              <a:path w="3987165" h="815975">
                <a:moveTo>
                  <a:pt x="3579373" y="0"/>
                </a:moveTo>
                <a:lnTo>
                  <a:pt x="0" y="0"/>
                </a:lnTo>
                <a:lnTo>
                  <a:pt x="407683" y="407685"/>
                </a:lnTo>
                <a:lnTo>
                  <a:pt x="0" y="815369"/>
                </a:lnTo>
                <a:lnTo>
                  <a:pt x="3579373" y="815369"/>
                </a:lnTo>
                <a:lnTo>
                  <a:pt x="3987057" y="407685"/>
                </a:lnTo>
                <a:lnTo>
                  <a:pt x="35793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33210" y="397248"/>
            <a:ext cx="3987165" cy="815975"/>
          </a:xfrm>
          <a:custGeom>
            <a:avLst/>
            <a:gdLst/>
            <a:ahLst/>
            <a:cxnLst/>
            <a:rect l="l" t="t" r="r" b="b"/>
            <a:pathLst>
              <a:path w="3987165" h="815975">
                <a:moveTo>
                  <a:pt x="0" y="0"/>
                </a:moveTo>
                <a:lnTo>
                  <a:pt x="3579373" y="0"/>
                </a:lnTo>
                <a:lnTo>
                  <a:pt x="3987056" y="407684"/>
                </a:lnTo>
                <a:lnTo>
                  <a:pt x="3579373" y="815369"/>
                </a:lnTo>
                <a:lnTo>
                  <a:pt x="0" y="815369"/>
                </a:lnTo>
                <a:lnTo>
                  <a:pt x="407683" y="40768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91535">
              <a:lnSpc>
                <a:spcPct val="100000"/>
              </a:lnSpc>
            </a:pPr>
            <a:r>
              <a:rPr spc="-5" dirty="0"/>
              <a:t>I</a:t>
            </a:r>
            <a:r>
              <a:rPr dirty="0"/>
              <a:t>MP</a:t>
            </a:r>
            <a:r>
              <a:rPr spc="-45" dirty="0"/>
              <a:t>R</a:t>
            </a:r>
            <a:r>
              <a:rPr spc="-55" dirty="0"/>
              <a:t>O</a:t>
            </a:r>
            <a:r>
              <a:rPr dirty="0"/>
              <a:t>VE</a:t>
            </a:r>
          </a:p>
        </p:txBody>
      </p:sp>
      <p:sp>
        <p:nvSpPr>
          <p:cNvPr id="13" name="object 13"/>
          <p:cNvSpPr/>
          <p:nvPr/>
        </p:nvSpPr>
        <p:spPr>
          <a:xfrm>
            <a:off x="9312581" y="397248"/>
            <a:ext cx="2038985" cy="815975"/>
          </a:xfrm>
          <a:custGeom>
            <a:avLst/>
            <a:gdLst/>
            <a:ahLst/>
            <a:cxnLst/>
            <a:rect l="l" t="t" r="r" b="b"/>
            <a:pathLst>
              <a:path w="2038984" h="815975">
                <a:moveTo>
                  <a:pt x="1630740" y="0"/>
                </a:moveTo>
                <a:lnTo>
                  <a:pt x="0" y="0"/>
                </a:lnTo>
                <a:lnTo>
                  <a:pt x="407683" y="407686"/>
                </a:lnTo>
                <a:lnTo>
                  <a:pt x="0" y="815369"/>
                </a:lnTo>
                <a:lnTo>
                  <a:pt x="1630740" y="815369"/>
                </a:lnTo>
                <a:lnTo>
                  <a:pt x="2038423" y="407686"/>
                </a:lnTo>
                <a:lnTo>
                  <a:pt x="16307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312581" y="397248"/>
            <a:ext cx="2038985" cy="815975"/>
          </a:xfrm>
          <a:custGeom>
            <a:avLst/>
            <a:gdLst/>
            <a:ahLst/>
            <a:cxnLst/>
            <a:rect l="l" t="t" r="r" b="b"/>
            <a:pathLst>
              <a:path w="2038984" h="815975">
                <a:moveTo>
                  <a:pt x="0" y="0"/>
                </a:moveTo>
                <a:lnTo>
                  <a:pt x="1630741" y="0"/>
                </a:lnTo>
                <a:lnTo>
                  <a:pt x="2038424" y="407685"/>
                </a:lnTo>
                <a:lnTo>
                  <a:pt x="1630741" y="815369"/>
                </a:lnTo>
                <a:lnTo>
                  <a:pt x="0" y="815369"/>
                </a:lnTo>
                <a:lnTo>
                  <a:pt x="407684" y="407685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729728" y="5285233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4">
                <a:moveTo>
                  <a:pt x="0" y="0"/>
                </a:moveTo>
                <a:lnTo>
                  <a:pt x="114708" y="0"/>
                </a:lnTo>
              </a:path>
            </a:pathLst>
          </a:custGeom>
          <a:ln w="6350">
            <a:solidFill>
              <a:srgbClr val="8989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729728" y="4879849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4">
                <a:moveTo>
                  <a:pt x="0" y="0"/>
                </a:moveTo>
                <a:lnTo>
                  <a:pt x="114708" y="0"/>
                </a:lnTo>
              </a:path>
            </a:pathLst>
          </a:custGeom>
          <a:ln w="6350">
            <a:solidFill>
              <a:srgbClr val="8989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729728" y="4471416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4">
                <a:moveTo>
                  <a:pt x="0" y="0"/>
                </a:moveTo>
                <a:lnTo>
                  <a:pt x="114708" y="0"/>
                </a:lnTo>
              </a:path>
            </a:pathLst>
          </a:custGeom>
          <a:ln w="6350">
            <a:solidFill>
              <a:srgbClr val="8989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729728" y="4066032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4">
                <a:moveTo>
                  <a:pt x="0" y="0"/>
                </a:moveTo>
                <a:lnTo>
                  <a:pt x="114708" y="0"/>
                </a:lnTo>
              </a:path>
            </a:pathLst>
          </a:custGeom>
          <a:ln w="6350">
            <a:solidFill>
              <a:srgbClr val="8989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1844264" y="3248878"/>
          <a:ext cx="5996993" cy="24411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4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4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4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306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5544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5544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1470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405547">
                <a:tc gridSpan="13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1">
                      <a:solidFill>
                        <a:srgbClr val="898989"/>
                      </a:solidFill>
                      <a:prstDash val="solid"/>
                    </a:lnL>
                    <a:lnT w="6350">
                      <a:solidFill>
                        <a:srgbClr val="898989"/>
                      </a:solidFill>
                      <a:prstDash val="solid"/>
                    </a:lnT>
                    <a:lnB w="6350">
                      <a:solidFill>
                        <a:srgbClr val="89898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432">
                <a:tc gridSpan="8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1">
                      <a:solidFill>
                        <a:srgbClr val="898989"/>
                      </a:solidFill>
                      <a:prstDash val="solid"/>
                    </a:lnL>
                    <a:lnT w="6350">
                      <a:solidFill>
                        <a:srgbClr val="898989"/>
                      </a:solidFill>
                      <a:prstDash val="solid"/>
                    </a:lnT>
                    <a:lnB w="6350">
                      <a:solidFill>
                        <a:srgbClr val="89898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5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898989"/>
                      </a:solidFill>
                      <a:prstDash val="solid"/>
                    </a:lnT>
                    <a:lnB w="6351">
                      <a:solidFill>
                        <a:srgbClr val="898989"/>
                      </a:solidFill>
                      <a:prstDash val="solid"/>
                    </a:lnB>
                    <a:solidFill>
                      <a:srgbClr val="ED7D3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898989"/>
                      </a:solidFill>
                      <a:prstDash val="solid"/>
                    </a:lnT>
                    <a:lnB w="6350">
                      <a:solidFill>
                        <a:srgbClr val="89898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5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898989"/>
                      </a:solidFill>
                      <a:prstDash val="solid"/>
                    </a:lnT>
                    <a:lnB w="6351">
                      <a:solidFill>
                        <a:srgbClr val="898989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 rowSpan="5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898989"/>
                      </a:solidFill>
                      <a:prstDash val="solid"/>
                    </a:lnT>
                    <a:lnB w="6351">
                      <a:solidFill>
                        <a:srgbClr val="89898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383">
                <a:tc gridSpan="7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1">
                      <a:solidFill>
                        <a:srgbClr val="898989"/>
                      </a:solidFill>
                      <a:prstDash val="solid"/>
                    </a:lnL>
                    <a:lnT w="6350">
                      <a:solidFill>
                        <a:srgbClr val="898989"/>
                      </a:solidFill>
                      <a:prstDash val="solid"/>
                    </a:lnT>
                    <a:lnB w="6350">
                      <a:solidFill>
                        <a:srgbClr val="89898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4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898989"/>
                      </a:solidFill>
                      <a:prstDash val="solid"/>
                    </a:lnT>
                    <a:lnB w="6351">
                      <a:solidFill>
                        <a:srgbClr val="898989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898989"/>
                      </a:solidFill>
                      <a:prstDash val="solid"/>
                    </a:lnT>
                    <a:lnB w="6351">
                      <a:solidFill>
                        <a:srgbClr val="898989"/>
                      </a:solidFill>
                      <a:prstDash val="solid"/>
                    </a:lnB>
                    <a:solidFill>
                      <a:srgbClr val="ED7D31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898989"/>
                      </a:solidFill>
                      <a:prstDash val="solid"/>
                    </a:lnT>
                    <a:lnB w="6351">
                      <a:solidFill>
                        <a:srgbClr val="898989"/>
                      </a:solidFill>
                      <a:prstDash val="solid"/>
                    </a:lnB>
                    <a:solidFill>
                      <a:srgbClr val="A5A5A5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898989"/>
                      </a:solidFill>
                      <a:prstDash val="solid"/>
                    </a:lnT>
                    <a:lnB w="6351">
                      <a:solidFill>
                        <a:srgbClr val="898989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898989"/>
                      </a:solidFill>
                      <a:prstDash val="solid"/>
                    </a:lnT>
                    <a:lnB w="6351">
                      <a:solidFill>
                        <a:srgbClr val="898989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898989"/>
                      </a:solidFill>
                      <a:prstDash val="solid"/>
                    </a:lnT>
                    <a:lnB w="6351">
                      <a:solidFill>
                        <a:srgbClr val="89898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432">
                <a:tc gridSpan="2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1">
                      <a:solidFill>
                        <a:srgbClr val="898989"/>
                      </a:solidFill>
                      <a:prstDash val="solid"/>
                    </a:lnL>
                    <a:lnT w="6350">
                      <a:solidFill>
                        <a:srgbClr val="898989"/>
                      </a:solidFill>
                      <a:prstDash val="solid"/>
                    </a:lnT>
                    <a:lnB w="6350">
                      <a:solidFill>
                        <a:srgbClr val="89898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898989"/>
                      </a:solidFill>
                      <a:prstDash val="solid"/>
                    </a:lnT>
                    <a:lnB w="6351">
                      <a:solidFill>
                        <a:srgbClr val="898989"/>
                      </a:solidFill>
                      <a:prstDash val="solid"/>
                    </a:lnB>
                    <a:solidFill>
                      <a:srgbClr val="ED7D31"/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898989"/>
                      </a:solidFill>
                      <a:prstDash val="solid"/>
                    </a:lnT>
                    <a:lnB w="6351">
                      <a:solidFill>
                        <a:srgbClr val="898989"/>
                      </a:solidFill>
                      <a:prstDash val="solid"/>
                    </a:lnB>
                    <a:solidFill>
                      <a:srgbClr val="A5A5A5"/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898989"/>
                      </a:solidFill>
                      <a:prstDash val="solid"/>
                    </a:lnT>
                    <a:lnB w="6351">
                      <a:solidFill>
                        <a:srgbClr val="898989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898989"/>
                      </a:solidFill>
                      <a:prstDash val="solid"/>
                    </a:lnT>
                    <a:lnB w="6351">
                      <a:solidFill>
                        <a:srgbClr val="898989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898989"/>
                      </a:solidFill>
                      <a:prstDash val="solid"/>
                    </a:lnT>
                    <a:lnB w="6350">
                      <a:solidFill>
                        <a:srgbClr val="89898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898989"/>
                      </a:solidFill>
                      <a:prstDash val="solid"/>
                    </a:lnT>
                    <a:lnB w="6351">
                      <a:solidFill>
                        <a:srgbClr val="898989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898989"/>
                      </a:solidFill>
                      <a:prstDash val="solid"/>
                    </a:lnT>
                    <a:lnB w="6351">
                      <a:solidFill>
                        <a:srgbClr val="898989"/>
                      </a:solidFill>
                      <a:prstDash val="solid"/>
                    </a:lnB>
                    <a:solidFill>
                      <a:srgbClr val="ED7D3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898989"/>
                      </a:solidFill>
                      <a:prstDash val="solid"/>
                    </a:lnT>
                    <a:lnB w="6351">
                      <a:solidFill>
                        <a:srgbClr val="898989"/>
                      </a:solidFill>
                      <a:prstDash val="solid"/>
                    </a:lnB>
                    <a:solidFill>
                      <a:srgbClr val="A5A5A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898989"/>
                      </a:solidFill>
                      <a:prstDash val="solid"/>
                    </a:lnT>
                    <a:lnB w="6351">
                      <a:solidFill>
                        <a:srgbClr val="898989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898989"/>
                      </a:solidFill>
                      <a:prstDash val="solid"/>
                    </a:lnT>
                    <a:lnB w="6351">
                      <a:solidFill>
                        <a:srgbClr val="898989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898989"/>
                      </a:solidFill>
                      <a:prstDash val="solid"/>
                    </a:lnT>
                    <a:lnB w="6351">
                      <a:solidFill>
                        <a:srgbClr val="89898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384">
                <a:tc gridSpan="2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1">
                      <a:solidFill>
                        <a:srgbClr val="898989"/>
                      </a:solidFill>
                      <a:prstDash val="solid"/>
                    </a:lnL>
                    <a:lnT w="6350">
                      <a:solidFill>
                        <a:srgbClr val="898989"/>
                      </a:solidFill>
                      <a:prstDash val="solid"/>
                    </a:lnT>
                    <a:lnB w="6350">
                      <a:solidFill>
                        <a:srgbClr val="89898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898989"/>
                      </a:solidFill>
                      <a:prstDash val="solid"/>
                    </a:lnT>
                    <a:lnB w="6351">
                      <a:solidFill>
                        <a:srgbClr val="898989"/>
                      </a:solidFill>
                      <a:prstDash val="solid"/>
                    </a:lnB>
                    <a:solidFill>
                      <a:srgbClr val="ED7D3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898989"/>
                      </a:solidFill>
                      <a:prstDash val="solid"/>
                    </a:lnT>
                    <a:lnB w="6351">
                      <a:solidFill>
                        <a:srgbClr val="898989"/>
                      </a:solidFill>
                      <a:prstDash val="solid"/>
                    </a:lnB>
                    <a:solidFill>
                      <a:srgbClr val="A5A5A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898989"/>
                      </a:solidFill>
                      <a:prstDash val="solid"/>
                    </a:lnT>
                    <a:lnB w="6351">
                      <a:solidFill>
                        <a:srgbClr val="898989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898989"/>
                      </a:solidFill>
                      <a:prstDash val="solid"/>
                    </a:lnT>
                    <a:lnB w="6351">
                      <a:solidFill>
                        <a:srgbClr val="898989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898989"/>
                      </a:solidFill>
                      <a:prstDash val="solid"/>
                    </a:lnT>
                    <a:lnB w="6350">
                      <a:solidFill>
                        <a:srgbClr val="89898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898989"/>
                      </a:solidFill>
                      <a:prstDash val="solid"/>
                    </a:lnT>
                    <a:lnB w="6351">
                      <a:solidFill>
                        <a:srgbClr val="898989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898989"/>
                      </a:solidFill>
                      <a:prstDash val="solid"/>
                    </a:lnT>
                    <a:lnB w="6351">
                      <a:solidFill>
                        <a:srgbClr val="898989"/>
                      </a:solidFill>
                      <a:prstDash val="solid"/>
                    </a:lnB>
                    <a:solidFill>
                      <a:srgbClr val="ED7D3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898989"/>
                      </a:solidFill>
                      <a:prstDash val="solid"/>
                    </a:lnT>
                    <a:lnB w="6351">
                      <a:solidFill>
                        <a:srgbClr val="898989"/>
                      </a:solidFill>
                      <a:prstDash val="solid"/>
                    </a:lnB>
                    <a:solidFill>
                      <a:srgbClr val="A5A5A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898989"/>
                      </a:solidFill>
                      <a:prstDash val="solid"/>
                    </a:lnT>
                    <a:lnB w="6351">
                      <a:solidFill>
                        <a:srgbClr val="898989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898989"/>
                      </a:solidFill>
                      <a:prstDash val="solid"/>
                    </a:lnT>
                    <a:lnB w="6351">
                      <a:solidFill>
                        <a:srgbClr val="898989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898989"/>
                      </a:solidFill>
                      <a:prstDash val="solid"/>
                    </a:lnT>
                    <a:lnB w="6351">
                      <a:solidFill>
                        <a:srgbClr val="89898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966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1">
                      <a:solidFill>
                        <a:srgbClr val="898989"/>
                      </a:solidFill>
                      <a:prstDash val="solid"/>
                    </a:lnL>
                    <a:lnT w="6350">
                      <a:solidFill>
                        <a:srgbClr val="898989"/>
                      </a:solidFill>
                      <a:prstDash val="solid"/>
                    </a:lnT>
                    <a:lnB w="6351">
                      <a:solidFill>
                        <a:srgbClr val="89898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898989"/>
                      </a:solidFill>
                      <a:prstDash val="solid"/>
                    </a:lnT>
                    <a:lnB w="6351">
                      <a:solidFill>
                        <a:srgbClr val="898989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898989"/>
                      </a:solidFill>
                      <a:prstDash val="solid"/>
                    </a:lnT>
                    <a:lnB w="6351">
                      <a:solidFill>
                        <a:srgbClr val="898989"/>
                      </a:solidFill>
                      <a:prstDash val="solid"/>
                    </a:lnB>
                    <a:solidFill>
                      <a:srgbClr val="ED7D3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898989"/>
                      </a:solidFill>
                      <a:prstDash val="solid"/>
                    </a:lnT>
                    <a:lnB w="6351">
                      <a:solidFill>
                        <a:srgbClr val="898989"/>
                      </a:solidFill>
                      <a:prstDash val="solid"/>
                    </a:lnB>
                    <a:solidFill>
                      <a:srgbClr val="A5A5A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898989"/>
                      </a:solidFill>
                      <a:prstDash val="solid"/>
                    </a:lnT>
                    <a:lnB w="6351">
                      <a:solidFill>
                        <a:srgbClr val="898989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898989"/>
                      </a:solidFill>
                      <a:prstDash val="solid"/>
                    </a:lnT>
                    <a:lnB w="6351">
                      <a:solidFill>
                        <a:srgbClr val="898989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898989"/>
                      </a:solidFill>
                      <a:prstDash val="solid"/>
                    </a:lnT>
                    <a:lnB w="40301">
                      <a:solidFill>
                        <a:srgbClr val="89898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898989"/>
                      </a:solidFill>
                      <a:prstDash val="solid"/>
                    </a:lnT>
                    <a:lnB w="6351">
                      <a:solidFill>
                        <a:srgbClr val="898989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898989"/>
                      </a:solidFill>
                      <a:prstDash val="solid"/>
                    </a:lnT>
                    <a:lnB w="6351">
                      <a:solidFill>
                        <a:srgbClr val="898989"/>
                      </a:solidFill>
                      <a:prstDash val="solid"/>
                    </a:lnB>
                    <a:solidFill>
                      <a:srgbClr val="ED7D3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898989"/>
                      </a:solidFill>
                      <a:prstDash val="solid"/>
                    </a:lnT>
                    <a:lnB w="6351">
                      <a:solidFill>
                        <a:srgbClr val="898989"/>
                      </a:solidFill>
                      <a:prstDash val="solid"/>
                    </a:lnB>
                    <a:solidFill>
                      <a:srgbClr val="A5A5A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898989"/>
                      </a:solidFill>
                      <a:prstDash val="solid"/>
                    </a:lnT>
                    <a:lnB w="6351">
                      <a:solidFill>
                        <a:srgbClr val="898989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898989"/>
                      </a:solidFill>
                      <a:prstDash val="solid"/>
                    </a:lnT>
                    <a:lnB w="6351">
                      <a:solidFill>
                        <a:srgbClr val="898989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898989"/>
                      </a:solidFill>
                      <a:prstDash val="solid"/>
                    </a:lnT>
                    <a:lnB w="6351">
                      <a:solidFill>
                        <a:srgbClr val="89898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0" name="object 20"/>
          <p:cNvSpPr txBox="1"/>
          <p:nvPr/>
        </p:nvSpPr>
        <p:spPr>
          <a:xfrm>
            <a:off x="1652548" y="5606288"/>
            <a:ext cx="90170" cy="173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Calibri"/>
                <a:cs typeface="Calibri"/>
              </a:rPr>
              <a:t>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652548" y="5197855"/>
            <a:ext cx="90170" cy="173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Calibri"/>
                <a:cs typeface="Calibri"/>
              </a:rPr>
              <a:t>1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652548" y="4792471"/>
            <a:ext cx="90170" cy="173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Calibri"/>
                <a:cs typeface="Calibri"/>
              </a:rPr>
              <a:t>2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652548" y="4384040"/>
            <a:ext cx="90170" cy="173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Calibri"/>
                <a:cs typeface="Calibri"/>
              </a:rPr>
              <a:t>3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652548" y="3978655"/>
            <a:ext cx="90170" cy="173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Calibri"/>
                <a:cs typeface="Calibri"/>
              </a:rPr>
              <a:t>4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652548" y="3570223"/>
            <a:ext cx="90170" cy="173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Calibri"/>
                <a:cs typeface="Calibri"/>
              </a:rPr>
              <a:t>5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652548" y="3164840"/>
            <a:ext cx="90170" cy="173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Calibri"/>
                <a:cs typeface="Calibri"/>
              </a:rPr>
              <a:t>6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132209" y="5773928"/>
            <a:ext cx="430530" cy="173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45" dirty="0">
                <a:latin typeface="Calibri"/>
                <a:cs typeface="Calibri"/>
              </a:rPr>
              <a:t>B</a:t>
            </a:r>
            <a:r>
              <a:rPr sz="1000" spc="10" dirty="0">
                <a:latin typeface="Calibri"/>
                <a:cs typeface="Calibri"/>
              </a:rPr>
              <a:t>E</a:t>
            </a:r>
            <a:r>
              <a:rPr sz="1000" spc="40" dirty="0">
                <a:latin typeface="Calibri"/>
                <a:cs typeface="Calibri"/>
              </a:rPr>
              <a:t>F</a:t>
            </a:r>
            <a:r>
              <a:rPr sz="1000" spc="35" dirty="0">
                <a:latin typeface="Calibri"/>
                <a:cs typeface="Calibri"/>
              </a:rPr>
              <a:t>O</a:t>
            </a:r>
            <a:r>
              <a:rPr sz="1000" spc="-45" dirty="0">
                <a:latin typeface="Calibri"/>
                <a:cs typeface="Calibri"/>
              </a:rPr>
              <a:t>R</a:t>
            </a:r>
            <a:r>
              <a:rPr sz="1000" dirty="0">
                <a:latin typeface="Calibri"/>
                <a:cs typeface="Calibri"/>
              </a:rPr>
              <a:t>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169615" y="5773928"/>
            <a:ext cx="348615" cy="173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20" dirty="0">
                <a:latin typeface="Calibri"/>
                <a:cs typeface="Calibri"/>
              </a:rPr>
              <a:t>A</a:t>
            </a:r>
            <a:r>
              <a:rPr sz="1000" spc="-60" dirty="0">
                <a:latin typeface="Calibri"/>
                <a:cs typeface="Calibri"/>
              </a:rPr>
              <a:t>F</a:t>
            </a:r>
            <a:r>
              <a:rPr sz="1000" spc="10" dirty="0">
                <a:latin typeface="Calibri"/>
                <a:cs typeface="Calibri"/>
              </a:rPr>
              <a:t>TE</a:t>
            </a:r>
            <a:r>
              <a:rPr sz="1000" dirty="0">
                <a:latin typeface="Calibri"/>
                <a:cs typeface="Calibri"/>
              </a:rPr>
              <a:t>R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465520" y="4103331"/>
            <a:ext cx="180975" cy="737870"/>
          </a:xfrm>
          <a:prstGeom prst="rect">
            <a:avLst/>
          </a:prstGeom>
        </p:spPr>
        <p:txBody>
          <a:bodyPr vert="vert270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1000" b="1" dirty="0">
                <a:latin typeface="Calibri"/>
                <a:cs typeface="Calibri"/>
              </a:rPr>
              <a:t>AUD</a:t>
            </a:r>
            <a:r>
              <a:rPr sz="1000" b="1" spc="-5" dirty="0">
                <a:latin typeface="Calibri"/>
                <a:cs typeface="Calibri"/>
              </a:rPr>
              <a:t>I</a:t>
            </a:r>
            <a:r>
              <a:rPr sz="1000" b="1" dirty="0">
                <a:latin typeface="Calibri"/>
                <a:cs typeface="Calibri"/>
              </a:rPr>
              <a:t>T</a:t>
            </a:r>
            <a:r>
              <a:rPr sz="1000" b="1" spc="-5" dirty="0">
                <a:latin typeface="Calibri"/>
                <a:cs typeface="Calibri"/>
              </a:rPr>
              <a:t> S</a:t>
            </a:r>
            <a:r>
              <a:rPr sz="1000" b="1" dirty="0">
                <a:latin typeface="Calibri"/>
                <a:cs typeface="Calibri"/>
              </a:rPr>
              <a:t>CORE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771039" y="5792216"/>
            <a:ext cx="149860" cy="173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dirty="0">
                <a:latin typeface="Calibri"/>
                <a:cs typeface="Calibri"/>
              </a:rPr>
              <a:t>5S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922890" y="2078735"/>
            <a:ext cx="3238500" cy="1339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40485">
              <a:lnSpc>
                <a:spcPct val="100000"/>
              </a:lnSpc>
            </a:pPr>
            <a:r>
              <a:rPr sz="2400" b="1" spc="-5" dirty="0">
                <a:latin typeface="Calibri"/>
                <a:cs typeface="Calibri"/>
              </a:rPr>
              <a:t>5S </a:t>
            </a:r>
            <a:r>
              <a:rPr sz="2400" b="1" dirty="0">
                <a:latin typeface="Calibri"/>
                <a:cs typeface="Calibri"/>
              </a:rPr>
              <a:t>-</a:t>
            </a:r>
            <a:r>
              <a:rPr sz="2400" b="1" spc="-8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AFTER</a:t>
            </a:r>
            <a:endParaRPr sz="2400">
              <a:latin typeface="Calibri"/>
              <a:cs typeface="Calibri"/>
            </a:endParaRPr>
          </a:p>
          <a:p>
            <a:pPr marL="1569085" indent="-228600">
              <a:lnSpc>
                <a:spcPct val="100000"/>
              </a:lnSpc>
              <a:spcBef>
                <a:spcPts val="345"/>
              </a:spcBef>
              <a:buFont typeface="Arial"/>
              <a:buChar char="•"/>
              <a:tabLst>
                <a:tab pos="1569720" algn="l"/>
              </a:tabLst>
            </a:pPr>
            <a:r>
              <a:rPr sz="2800" dirty="0">
                <a:latin typeface="Calibri"/>
                <a:cs typeface="Calibri"/>
              </a:rPr>
              <a:t>Audit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Score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75"/>
              </a:spcBef>
            </a:pPr>
            <a:r>
              <a:rPr sz="1800" b="1" dirty="0">
                <a:latin typeface="Calibri"/>
                <a:cs typeface="Calibri"/>
              </a:rPr>
              <a:t>5S </a:t>
            </a:r>
            <a:r>
              <a:rPr sz="1800" b="1" spc="-10" dirty="0">
                <a:latin typeface="Calibri"/>
                <a:cs typeface="Calibri"/>
              </a:rPr>
              <a:t>AUDIT</a:t>
            </a:r>
            <a:r>
              <a:rPr sz="1800" b="1" spc="-8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SCORE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9131071" y="4201872"/>
            <a:ext cx="69850" cy="69850"/>
          </a:xfrm>
          <a:custGeom>
            <a:avLst/>
            <a:gdLst/>
            <a:ahLst/>
            <a:cxnLst/>
            <a:rect l="l" t="t" r="r" b="b"/>
            <a:pathLst>
              <a:path w="69850" h="69850">
                <a:moveTo>
                  <a:pt x="0" y="0"/>
                </a:moveTo>
                <a:lnTo>
                  <a:pt x="69752" y="0"/>
                </a:lnTo>
                <a:lnTo>
                  <a:pt x="69752" y="69752"/>
                </a:lnTo>
                <a:lnTo>
                  <a:pt x="0" y="69752"/>
                </a:lnTo>
                <a:lnTo>
                  <a:pt x="0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131071" y="4431525"/>
            <a:ext cx="69850" cy="69850"/>
          </a:xfrm>
          <a:custGeom>
            <a:avLst/>
            <a:gdLst/>
            <a:ahLst/>
            <a:cxnLst/>
            <a:rect l="l" t="t" r="r" b="b"/>
            <a:pathLst>
              <a:path w="69850" h="69850">
                <a:moveTo>
                  <a:pt x="0" y="0"/>
                </a:moveTo>
                <a:lnTo>
                  <a:pt x="69752" y="0"/>
                </a:lnTo>
                <a:lnTo>
                  <a:pt x="69752" y="69752"/>
                </a:lnTo>
                <a:lnTo>
                  <a:pt x="0" y="69752"/>
                </a:lnTo>
                <a:lnTo>
                  <a:pt x="0" y="0"/>
                </a:lnTo>
                <a:close/>
              </a:path>
            </a:pathLst>
          </a:custGeom>
          <a:solidFill>
            <a:srgbClr val="ED7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131071" y="4661179"/>
            <a:ext cx="69850" cy="69850"/>
          </a:xfrm>
          <a:custGeom>
            <a:avLst/>
            <a:gdLst/>
            <a:ahLst/>
            <a:cxnLst/>
            <a:rect l="l" t="t" r="r" b="b"/>
            <a:pathLst>
              <a:path w="69850" h="69850">
                <a:moveTo>
                  <a:pt x="0" y="0"/>
                </a:moveTo>
                <a:lnTo>
                  <a:pt x="69752" y="0"/>
                </a:lnTo>
                <a:lnTo>
                  <a:pt x="69752" y="69750"/>
                </a:lnTo>
                <a:lnTo>
                  <a:pt x="0" y="69750"/>
                </a:lnTo>
                <a:lnTo>
                  <a:pt x="0" y="0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131071" y="4890832"/>
            <a:ext cx="69850" cy="69850"/>
          </a:xfrm>
          <a:custGeom>
            <a:avLst/>
            <a:gdLst/>
            <a:ahLst/>
            <a:cxnLst/>
            <a:rect l="l" t="t" r="r" b="b"/>
            <a:pathLst>
              <a:path w="69850" h="69850">
                <a:moveTo>
                  <a:pt x="0" y="0"/>
                </a:moveTo>
                <a:lnTo>
                  <a:pt x="69752" y="0"/>
                </a:lnTo>
                <a:lnTo>
                  <a:pt x="69752" y="69750"/>
                </a:lnTo>
                <a:lnTo>
                  <a:pt x="0" y="6975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131071" y="5120485"/>
            <a:ext cx="69850" cy="69850"/>
          </a:xfrm>
          <a:custGeom>
            <a:avLst/>
            <a:gdLst/>
            <a:ahLst/>
            <a:cxnLst/>
            <a:rect l="l" t="t" r="r" b="b"/>
            <a:pathLst>
              <a:path w="69850" h="69850">
                <a:moveTo>
                  <a:pt x="0" y="0"/>
                </a:moveTo>
                <a:lnTo>
                  <a:pt x="69752" y="0"/>
                </a:lnTo>
                <a:lnTo>
                  <a:pt x="69752" y="69752"/>
                </a:lnTo>
                <a:lnTo>
                  <a:pt x="0" y="69752"/>
                </a:lnTo>
                <a:lnTo>
                  <a:pt x="0" y="0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9218235" y="4149344"/>
            <a:ext cx="748030" cy="1091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5" dirty="0">
                <a:latin typeface="Calibri"/>
                <a:cs typeface="Calibri"/>
              </a:rPr>
              <a:t>SORT</a:t>
            </a:r>
            <a:endParaRPr sz="1000">
              <a:latin typeface="Calibri"/>
              <a:cs typeface="Calibri"/>
            </a:endParaRPr>
          </a:p>
          <a:p>
            <a:pPr marL="12700" marR="10795">
              <a:lnSpc>
                <a:spcPts val="1820"/>
              </a:lnSpc>
              <a:spcBef>
                <a:spcPts val="140"/>
              </a:spcBef>
            </a:pPr>
            <a:r>
              <a:rPr sz="1000" spc="-20" dirty="0">
                <a:latin typeface="Calibri"/>
                <a:cs typeface="Calibri"/>
              </a:rPr>
              <a:t>SET </a:t>
            </a:r>
            <a:r>
              <a:rPr sz="1000" spc="-30" dirty="0">
                <a:latin typeface="Calibri"/>
                <a:cs typeface="Calibri"/>
              </a:rPr>
              <a:t>IN </a:t>
            </a:r>
            <a:r>
              <a:rPr sz="1000" spc="-5" dirty="0">
                <a:latin typeface="Calibri"/>
                <a:cs typeface="Calibri"/>
              </a:rPr>
              <a:t>ORDER  </a:t>
            </a:r>
            <a:r>
              <a:rPr sz="1000" dirty="0">
                <a:latin typeface="Calibri"/>
                <a:cs typeface="Calibri"/>
              </a:rPr>
              <a:t>SHINE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000" spc="-10" dirty="0">
                <a:latin typeface="Calibri"/>
                <a:cs typeface="Calibri"/>
              </a:rPr>
              <a:t>STANDARDIZE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1000" dirty="0">
                <a:latin typeface="Calibri"/>
                <a:cs typeface="Calibri"/>
              </a:rPr>
              <a:t>SUSTAIN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151185" y="3759557"/>
            <a:ext cx="4617720" cy="152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0" b="0" spc="60" dirty="0">
                <a:solidFill>
                  <a:srgbClr val="FFFFFF"/>
                </a:solidFill>
                <a:latin typeface="Calibri Light"/>
                <a:cs typeface="Calibri Light"/>
              </a:rPr>
              <a:t>On </a:t>
            </a:r>
            <a:r>
              <a:rPr sz="3500" b="0" spc="45" dirty="0">
                <a:solidFill>
                  <a:srgbClr val="FFFFFF"/>
                </a:solidFill>
                <a:latin typeface="Calibri Light"/>
                <a:cs typeface="Calibri Light"/>
              </a:rPr>
              <a:t>a </a:t>
            </a:r>
            <a:r>
              <a:rPr sz="3500" b="0" spc="35" dirty="0">
                <a:solidFill>
                  <a:srgbClr val="FFFFFF"/>
                </a:solidFill>
                <a:latin typeface="Calibri Light"/>
                <a:cs typeface="Calibri Light"/>
              </a:rPr>
              <a:t>Screen </a:t>
            </a:r>
            <a:r>
              <a:rPr sz="3500" b="0" spc="45" dirty="0">
                <a:solidFill>
                  <a:srgbClr val="FFFFFF"/>
                </a:solidFill>
                <a:latin typeface="Calibri Light"/>
                <a:cs typeface="Calibri Light"/>
              </a:rPr>
              <a:t>Near</a:t>
            </a:r>
            <a:r>
              <a:rPr sz="3500" b="0" spc="-13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500" b="0" spc="-40" dirty="0">
                <a:solidFill>
                  <a:srgbClr val="FFFFFF"/>
                </a:solidFill>
                <a:latin typeface="Calibri Light"/>
                <a:cs typeface="Calibri Light"/>
              </a:rPr>
              <a:t>You</a:t>
            </a:r>
            <a:endParaRPr sz="35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3600"/>
              </a:spcBef>
            </a:pPr>
            <a:r>
              <a:rPr sz="3500" b="0" spc="40" dirty="0">
                <a:solidFill>
                  <a:srgbClr val="FFFFFF"/>
                </a:solidFill>
                <a:latin typeface="Calibri Light"/>
                <a:cs typeface="Calibri Light"/>
              </a:rPr>
              <a:t>LS </a:t>
            </a:r>
            <a:r>
              <a:rPr sz="3500" b="0" spc="50" dirty="0">
                <a:solidFill>
                  <a:srgbClr val="FFFFFF"/>
                </a:solidFill>
                <a:latin typeface="Calibri Light"/>
                <a:cs typeface="Calibri Light"/>
              </a:rPr>
              <a:t>#3 </a:t>
            </a:r>
            <a:r>
              <a:rPr sz="3500" b="0" spc="45" dirty="0">
                <a:solidFill>
                  <a:srgbClr val="FFFFFF"/>
                </a:solidFill>
                <a:latin typeface="Calibri Light"/>
                <a:cs typeface="Calibri Light"/>
              </a:rPr>
              <a:t>– </a:t>
            </a:r>
            <a:r>
              <a:rPr sz="3500" b="0" spc="40" dirty="0">
                <a:solidFill>
                  <a:srgbClr val="FFFFFF"/>
                </a:solidFill>
                <a:latin typeface="Calibri Light"/>
                <a:cs typeface="Calibri Light"/>
              </a:rPr>
              <a:t>September</a:t>
            </a:r>
            <a:r>
              <a:rPr sz="3500" b="0" spc="-10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500" b="0" spc="45" dirty="0">
                <a:solidFill>
                  <a:srgbClr val="FFFFFF"/>
                </a:solidFill>
                <a:latin typeface="Calibri Light"/>
                <a:cs typeface="Calibri Light"/>
              </a:rPr>
              <a:t>14-16</a:t>
            </a:r>
            <a:endParaRPr sz="350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483466"/>
            <a:ext cx="5394325" cy="6374765"/>
          </a:xfrm>
          <a:custGeom>
            <a:avLst/>
            <a:gdLst/>
            <a:ahLst/>
            <a:cxnLst/>
            <a:rect l="l" t="t" r="r" b="b"/>
            <a:pathLst>
              <a:path w="5394325" h="6374765">
                <a:moveTo>
                  <a:pt x="2047751" y="0"/>
                </a:moveTo>
                <a:lnTo>
                  <a:pt x="1994792" y="410"/>
                </a:lnTo>
                <a:lnTo>
                  <a:pt x="1942031" y="1638"/>
                </a:lnTo>
                <a:lnTo>
                  <a:pt x="1889474" y="3677"/>
                </a:lnTo>
                <a:lnTo>
                  <a:pt x="1837128" y="6521"/>
                </a:lnTo>
                <a:lnTo>
                  <a:pt x="1784998" y="10164"/>
                </a:lnTo>
                <a:lnTo>
                  <a:pt x="1733091" y="14601"/>
                </a:lnTo>
                <a:lnTo>
                  <a:pt x="1681412" y="19824"/>
                </a:lnTo>
                <a:lnTo>
                  <a:pt x="1629968" y="25828"/>
                </a:lnTo>
                <a:lnTo>
                  <a:pt x="1578764" y="32608"/>
                </a:lnTo>
                <a:lnTo>
                  <a:pt x="1527807" y="40156"/>
                </a:lnTo>
                <a:lnTo>
                  <a:pt x="1477103" y="48467"/>
                </a:lnTo>
                <a:lnTo>
                  <a:pt x="1426657" y="57535"/>
                </a:lnTo>
                <a:lnTo>
                  <a:pt x="1376476" y="67353"/>
                </a:lnTo>
                <a:lnTo>
                  <a:pt x="1326566" y="77917"/>
                </a:lnTo>
                <a:lnTo>
                  <a:pt x="1276933" y="89219"/>
                </a:lnTo>
                <a:lnTo>
                  <a:pt x="1227582" y="101254"/>
                </a:lnTo>
                <a:lnTo>
                  <a:pt x="1178520" y="114015"/>
                </a:lnTo>
                <a:lnTo>
                  <a:pt x="1129754" y="127497"/>
                </a:lnTo>
                <a:lnTo>
                  <a:pt x="1081288" y="141694"/>
                </a:lnTo>
                <a:lnTo>
                  <a:pt x="1033129" y="156599"/>
                </a:lnTo>
                <a:lnTo>
                  <a:pt x="985284" y="172207"/>
                </a:lnTo>
                <a:lnTo>
                  <a:pt x="937757" y="188511"/>
                </a:lnTo>
                <a:lnTo>
                  <a:pt x="890556" y="205505"/>
                </a:lnTo>
                <a:lnTo>
                  <a:pt x="843685" y="223184"/>
                </a:lnTo>
                <a:lnTo>
                  <a:pt x="797152" y="241541"/>
                </a:lnTo>
                <a:lnTo>
                  <a:pt x="750963" y="260570"/>
                </a:lnTo>
                <a:lnTo>
                  <a:pt x="705122" y="280266"/>
                </a:lnTo>
                <a:lnTo>
                  <a:pt x="659637" y="300622"/>
                </a:lnTo>
                <a:lnTo>
                  <a:pt x="614513" y="321632"/>
                </a:lnTo>
                <a:lnTo>
                  <a:pt x="569757" y="343290"/>
                </a:lnTo>
                <a:lnTo>
                  <a:pt x="525374" y="365590"/>
                </a:lnTo>
                <a:lnTo>
                  <a:pt x="481370" y="388527"/>
                </a:lnTo>
                <a:lnTo>
                  <a:pt x="437752" y="412093"/>
                </a:lnTo>
                <a:lnTo>
                  <a:pt x="394526" y="436283"/>
                </a:lnTo>
                <a:lnTo>
                  <a:pt x="351697" y="461092"/>
                </a:lnTo>
                <a:lnTo>
                  <a:pt x="309271" y="486512"/>
                </a:lnTo>
                <a:lnTo>
                  <a:pt x="267256" y="512538"/>
                </a:lnTo>
                <a:lnTo>
                  <a:pt x="225656" y="539164"/>
                </a:lnTo>
                <a:lnTo>
                  <a:pt x="184478" y="566383"/>
                </a:lnTo>
                <a:lnTo>
                  <a:pt x="143728" y="594191"/>
                </a:lnTo>
                <a:lnTo>
                  <a:pt x="0" y="703019"/>
                </a:lnTo>
                <a:lnTo>
                  <a:pt x="0" y="5989016"/>
                </a:lnTo>
                <a:lnTo>
                  <a:pt x="143728" y="6097844"/>
                </a:lnTo>
                <a:lnTo>
                  <a:pt x="182528" y="6124341"/>
                </a:lnTo>
                <a:lnTo>
                  <a:pt x="221717" y="6150305"/>
                </a:lnTo>
                <a:lnTo>
                  <a:pt x="261288" y="6175730"/>
                </a:lnTo>
                <a:lnTo>
                  <a:pt x="301238" y="6200612"/>
                </a:lnTo>
                <a:lnTo>
                  <a:pt x="341559" y="6224946"/>
                </a:lnTo>
                <a:lnTo>
                  <a:pt x="382249" y="6248726"/>
                </a:lnTo>
                <a:lnTo>
                  <a:pt x="624279" y="6374534"/>
                </a:lnTo>
                <a:lnTo>
                  <a:pt x="3463422" y="6374534"/>
                </a:lnTo>
                <a:lnTo>
                  <a:pt x="3642663" y="6288189"/>
                </a:lnTo>
                <a:lnTo>
                  <a:pt x="3684764" y="6264924"/>
                </a:lnTo>
                <a:lnTo>
                  <a:pt x="3726492" y="6241075"/>
                </a:lnTo>
                <a:lnTo>
                  <a:pt x="3767842" y="6216647"/>
                </a:lnTo>
                <a:lnTo>
                  <a:pt x="3808809" y="6191645"/>
                </a:lnTo>
                <a:lnTo>
                  <a:pt x="3849387" y="6166075"/>
                </a:lnTo>
                <a:lnTo>
                  <a:pt x="3889569" y="6139943"/>
                </a:lnTo>
                <a:lnTo>
                  <a:pt x="3929352" y="6113255"/>
                </a:lnTo>
                <a:lnTo>
                  <a:pt x="3968729" y="6086014"/>
                </a:lnTo>
                <a:lnTo>
                  <a:pt x="4007695" y="6058228"/>
                </a:lnTo>
                <a:lnTo>
                  <a:pt x="4046244" y="6029902"/>
                </a:lnTo>
                <a:lnTo>
                  <a:pt x="4084371" y="6001041"/>
                </a:lnTo>
                <a:lnTo>
                  <a:pt x="4122070" y="5971651"/>
                </a:lnTo>
                <a:lnTo>
                  <a:pt x="4159336" y="5941737"/>
                </a:lnTo>
                <a:lnTo>
                  <a:pt x="4196163" y="5911304"/>
                </a:lnTo>
                <a:lnTo>
                  <a:pt x="4232545" y="5880360"/>
                </a:lnTo>
                <a:lnTo>
                  <a:pt x="4268478" y="5848908"/>
                </a:lnTo>
                <a:lnTo>
                  <a:pt x="4303955" y="5816954"/>
                </a:lnTo>
                <a:lnTo>
                  <a:pt x="4338971" y="5784504"/>
                </a:lnTo>
                <a:lnTo>
                  <a:pt x="4373521" y="5751564"/>
                </a:lnTo>
                <a:lnTo>
                  <a:pt x="4407599" y="5718139"/>
                </a:lnTo>
                <a:lnTo>
                  <a:pt x="4441199" y="5684234"/>
                </a:lnTo>
                <a:lnTo>
                  <a:pt x="4474316" y="5649855"/>
                </a:lnTo>
                <a:lnTo>
                  <a:pt x="4506945" y="5615008"/>
                </a:lnTo>
                <a:lnTo>
                  <a:pt x="4539080" y="5579697"/>
                </a:lnTo>
                <a:lnTo>
                  <a:pt x="4570715" y="5543930"/>
                </a:lnTo>
                <a:lnTo>
                  <a:pt x="4601845" y="5507710"/>
                </a:lnTo>
                <a:lnTo>
                  <a:pt x="4632464" y="5471044"/>
                </a:lnTo>
                <a:lnTo>
                  <a:pt x="4662567" y="5433937"/>
                </a:lnTo>
                <a:lnTo>
                  <a:pt x="4692148" y="5396395"/>
                </a:lnTo>
                <a:lnTo>
                  <a:pt x="4721203" y="5358423"/>
                </a:lnTo>
                <a:lnTo>
                  <a:pt x="4749724" y="5320027"/>
                </a:lnTo>
                <a:lnTo>
                  <a:pt x="4777707" y="5281212"/>
                </a:lnTo>
                <a:lnTo>
                  <a:pt x="4805146" y="5241984"/>
                </a:lnTo>
                <a:lnTo>
                  <a:pt x="4832036" y="5202348"/>
                </a:lnTo>
                <a:lnTo>
                  <a:pt x="4858372" y="5162310"/>
                </a:lnTo>
                <a:lnTo>
                  <a:pt x="4884146" y="5121876"/>
                </a:lnTo>
                <a:lnTo>
                  <a:pt x="4909355" y="5081050"/>
                </a:lnTo>
                <a:lnTo>
                  <a:pt x="4933993" y="5039838"/>
                </a:lnTo>
                <a:lnTo>
                  <a:pt x="4958053" y="4998247"/>
                </a:lnTo>
                <a:lnTo>
                  <a:pt x="4981531" y="4956281"/>
                </a:lnTo>
                <a:lnTo>
                  <a:pt x="5004421" y="4913946"/>
                </a:lnTo>
                <a:lnTo>
                  <a:pt x="5026718" y="4871247"/>
                </a:lnTo>
                <a:lnTo>
                  <a:pt x="5048415" y="4828190"/>
                </a:lnTo>
                <a:lnTo>
                  <a:pt x="5069508" y="4784781"/>
                </a:lnTo>
                <a:lnTo>
                  <a:pt x="5089991" y="4741025"/>
                </a:lnTo>
                <a:lnTo>
                  <a:pt x="5109858" y="4696928"/>
                </a:lnTo>
                <a:lnTo>
                  <a:pt x="5129104" y="4652495"/>
                </a:lnTo>
                <a:lnTo>
                  <a:pt x="5147723" y="4607731"/>
                </a:lnTo>
                <a:lnTo>
                  <a:pt x="5165711" y="4562643"/>
                </a:lnTo>
                <a:lnTo>
                  <a:pt x="5183060" y="4517235"/>
                </a:lnTo>
                <a:lnTo>
                  <a:pt x="5199766" y="4471513"/>
                </a:lnTo>
                <a:lnTo>
                  <a:pt x="5215824" y="4425483"/>
                </a:lnTo>
                <a:lnTo>
                  <a:pt x="5231227" y="4379151"/>
                </a:lnTo>
                <a:lnTo>
                  <a:pt x="5245970" y="4332521"/>
                </a:lnTo>
                <a:lnTo>
                  <a:pt x="5260048" y="4285600"/>
                </a:lnTo>
                <a:lnTo>
                  <a:pt x="5273456" y="4238392"/>
                </a:lnTo>
                <a:lnTo>
                  <a:pt x="5286186" y="4190904"/>
                </a:lnTo>
                <a:lnTo>
                  <a:pt x="5298235" y="4143140"/>
                </a:lnTo>
                <a:lnTo>
                  <a:pt x="5309597" y="4095107"/>
                </a:lnTo>
                <a:lnTo>
                  <a:pt x="5320265" y="4046810"/>
                </a:lnTo>
                <a:lnTo>
                  <a:pt x="5330235" y="3998255"/>
                </a:lnTo>
                <a:lnTo>
                  <a:pt x="5339501" y="3949446"/>
                </a:lnTo>
                <a:lnTo>
                  <a:pt x="5348058" y="3900390"/>
                </a:lnTo>
                <a:lnTo>
                  <a:pt x="5355899" y="3851092"/>
                </a:lnTo>
                <a:lnTo>
                  <a:pt x="5363020" y="3801557"/>
                </a:lnTo>
                <a:lnTo>
                  <a:pt x="5369415" y="3751792"/>
                </a:lnTo>
                <a:lnTo>
                  <a:pt x="5375078" y="3701801"/>
                </a:lnTo>
                <a:lnTo>
                  <a:pt x="5380004" y="3651590"/>
                </a:lnTo>
                <a:lnTo>
                  <a:pt x="5384187" y="3601165"/>
                </a:lnTo>
                <a:lnTo>
                  <a:pt x="5387622" y="3550531"/>
                </a:lnTo>
                <a:lnTo>
                  <a:pt x="5390303" y="3499694"/>
                </a:lnTo>
                <a:lnTo>
                  <a:pt x="5392225" y="3448659"/>
                </a:lnTo>
                <a:lnTo>
                  <a:pt x="5393383" y="3397432"/>
                </a:lnTo>
                <a:lnTo>
                  <a:pt x="5393770" y="3346018"/>
                </a:lnTo>
                <a:lnTo>
                  <a:pt x="5393424" y="3297469"/>
                </a:lnTo>
                <a:lnTo>
                  <a:pt x="5392392" y="3249086"/>
                </a:lnTo>
                <a:lnTo>
                  <a:pt x="5390678" y="3200874"/>
                </a:lnTo>
                <a:lnTo>
                  <a:pt x="5388286" y="3152838"/>
                </a:lnTo>
                <a:lnTo>
                  <a:pt x="5385221" y="3104982"/>
                </a:lnTo>
                <a:lnTo>
                  <a:pt x="5381488" y="3057310"/>
                </a:lnTo>
                <a:lnTo>
                  <a:pt x="5377090" y="3009828"/>
                </a:lnTo>
                <a:lnTo>
                  <a:pt x="5372034" y="2962540"/>
                </a:lnTo>
                <a:lnTo>
                  <a:pt x="5366324" y="2915451"/>
                </a:lnTo>
                <a:lnTo>
                  <a:pt x="5359963" y="2868566"/>
                </a:lnTo>
                <a:lnTo>
                  <a:pt x="5352958" y="2821888"/>
                </a:lnTo>
                <a:lnTo>
                  <a:pt x="5345312" y="2775423"/>
                </a:lnTo>
                <a:lnTo>
                  <a:pt x="5337030" y="2729175"/>
                </a:lnTo>
                <a:lnTo>
                  <a:pt x="5328117" y="2683149"/>
                </a:lnTo>
                <a:lnTo>
                  <a:pt x="5318577" y="2637350"/>
                </a:lnTo>
                <a:lnTo>
                  <a:pt x="5308416" y="2591782"/>
                </a:lnTo>
                <a:lnTo>
                  <a:pt x="5297637" y="2546451"/>
                </a:lnTo>
                <a:lnTo>
                  <a:pt x="5286246" y="2501359"/>
                </a:lnTo>
                <a:lnTo>
                  <a:pt x="5274247" y="2456513"/>
                </a:lnTo>
                <a:lnTo>
                  <a:pt x="5261644" y="2411917"/>
                </a:lnTo>
                <a:lnTo>
                  <a:pt x="5248443" y="2367576"/>
                </a:lnTo>
                <a:lnTo>
                  <a:pt x="5234648" y="2323493"/>
                </a:lnTo>
                <a:lnTo>
                  <a:pt x="5220264" y="2279675"/>
                </a:lnTo>
                <a:lnTo>
                  <a:pt x="5205294" y="2236124"/>
                </a:lnTo>
                <a:lnTo>
                  <a:pt x="5189745" y="2192847"/>
                </a:lnTo>
                <a:lnTo>
                  <a:pt x="5173621" y="2149848"/>
                </a:lnTo>
                <a:lnTo>
                  <a:pt x="5156926" y="2107132"/>
                </a:lnTo>
                <a:lnTo>
                  <a:pt x="5139664" y="2064702"/>
                </a:lnTo>
                <a:lnTo>
                  <a:pt x="5121842" y="2022564"/>
                </a:lnTo>
                <a:lnTo>
                  <a:pt x="5103462" y="1980722"/>
                </a:lnTo>
                <a:lnTo>
                  <a:pt x="5084531" y="1939182"/>
                </a:lnTo>
                <a:lnTo>
                  <a:pt x="5065051" y="1897947"/>
                </a:lnTo>
                <a:lnTo>
                  <a:pt x="5045029" y="1857023"/>
                </a:lnTo>
                <a:lnTo>
                  <a:pt x="5024469" y="1816413"/>
                </a:lnTo>
                <a:lnTo>
                  <a:pt x="5003376" y="1776123"/>
                </a:lnTo>
                <a:lnTo>
                  <a:pt x="4981753" y="1736158"/>
                </a:lnTo>
                <a:lnTo>
                  <a:pt x="4959606" y="1696521"/>
                </a:lnTo>
                <a:lnTo>
                  <a:pt x="4936940" y="1657218"/>
                </a:lnTo>
                <a:lnTo>
                  <a:pt x="4913759" y="1618253"/>
                </a:lnTo>
                <a:lnTo>
                  <a:pt x="4890067" y="1579631"/>
                </a:lnTo>
                <a:lnTo>
                  <a:pt x="4865870" y="1541357"/>
                </a:lnTo>
                <a:lnTo>
                  <a:pt x="4841172" y="1503435"/>
                </a:lnTo>
                <a:lnTo>
                  <a:pt x="4815977" y="1465869"/>
                </a:lnTo>
                <a:lnTo>
                  <a:pt x="4790291" y="1428665"/>
                </a:lnTo>
                <a:lnTo>
                  <a:pt x="4764118" y="1391828"/>
                </a:lnTo>
                <a:lnTo>
                  <a:pt x="4737462" y="1355361"/>
                </a:lnTo>
                <a:lnTo>
                  <a:pt x="4710329" y="1319269"/>
                </a:lnTo>
                <a:lnTo>
                  <a:pt x="4682723" y="1283558"/>
                </a:lnTo>
                <a:lnTo>
                  <a:pt x="4654648" y="1248231"/>
                </a:lnTo>
                <a:lnTo>
                  <a:pt x="4626109" y="1213293"/>
                </a:lnTo>
                <a:lnTo>
                  <a:pt x="4597112" y="1178750"/>
                </a:lnTo>
                <a:lnTo>
                  <a:pt x="4567659" y="1144605"/>
                </a:lnTo>
                <a:lnTo>
                  <a:pt x="4537757" y="1110864"/>
                </a:lnTo>
                <a:lnTo>
                  <a:pt x="4507410" y="1077531"/>
                </a:lnTo>
                <a:lnTo>
                  <a:pt x="4476622" y="1044610"/>
                </a:lnTo>
                <a:lnTo>
                  <a:pt x="4445399" y="1012107"/>
                </a:lnTo>
                <a:lnTo>
                  <a:pt x="4413744" y="980025"/>
                </a:lnTo>
                <a:lnTo>
                  <a:pt x="4381662" y="948370"/>
                </a:lnTo>
                <a:lnTo>
                  <a:pt x="4349159" y="917147"/>
                </a:lnTo>
                <a:lnTo>
                  <a:pt x="4316238" y="886359"/>
                </a:lnTo>
                <a:lnTo>
                  <a:pt x="4282905" y="856012"/>
                </a:lnTo>
                <a:lnTo>
                  <a:pt x="4249164" y="826110"/>
                </a:lnTo>
                <a:lnTo>
                  <a:pt x="4215019" y="796657"/>
                </a:lnTo>
                <a:lnTo>
                  <a:pt x="4180476" y="767660"/>
                </a:lnTo>
                <a:lnTo>
                  <a:pt x="4145538" y="739121"/>
                </a:lnTo>
                <a:lnTo>
                  <a:pt x="4110211" y="711046"/>
                </a:lnTo>
                <a:lnTo>
                  <a:pt x="4074500" y="683440"/>
                </a:lnTo>
                <a:lnTo>
                  <a:pt x="4038408" y="656307"/>
                </a:lnTo>
                <a:lnTo>
                  <a:pt x="4001941" y="629651"/>
                </a:lnTo>
                <a:lnTo>
                  <a:pt x="3965104" y="603478"/>
                </a:lnTo>
                <a:lnTo>
                  <a:pt x="3927900" y="577792"/>
                </a:lnTo>
                <a:lnTo>
                  <a:pt x="3890334" y="552597"/>
                </a:lnTo>
                <a:lnTo>
                  <a:pt x="3852412" y="527899"/>
                </a:lnTo>
                <a:lnTo>
                  <a:pt x="3814138" y="503702"/>
                </a:lnTo>
                <a:lnTo>
                  <a:pt x="3775516" y="480010"/>
                </a:lnTo>
                <a:lnTo>
                  <a:pt x="3736551" y="456829"/>
                </a:lnTo>
                <a:lnTo>
                  <a:pt x="3697248" y="434163"/>
                </a:lnTo>
                <a:lnTo>
                  <a:pt x="3657611" y="412016"/>
                </a:lnTo>
                <a:lnTo>
                  <a:pt x="3617646" y="390393"/>
                </a:lnTo>
                <a:lnTo>
                  <a:pt x="3577356" y="369300"/>
                </a:lnTo>
                <a:lnTo>
                  <a:pt x="3536746" y="348740"/>
                </a:lnTo>
                <a:lnTo>
                  <a:pt x="3495822" y="328718"/>
                </a:lnTo>
                <a:lnTo>
                  <a:pt x="3454587" y="309238"/>
                </a:lnTo>
                <a:lnTo>
                  <a:pt x="3413047" y="290307"/>
                </a:lnTo>
                <a:lnTo>
                  <a:pt x="3371205" y="271927"/>
                </a:lnTo>
                <a:lnTo>
                  <a:pt x="3329067" y="254105"/>
                </a:lnTo>
                <a:lnTo>
                  <a:pt x="3286637" y="236843"/>
                </a:lnTo>
                <a:lnTo>
                  <a:pt x="3243921" y="220148"/>
                </a:lnTo>
                <a:lnTo>
                  <a:pt x="3200922" y="204024"/>
                </a:lnTo>
                <a:lnTo>
                  <a:pt x="3157645" y="188475"/>
                </a:lnTo>
                <a:lnTo>
                  <a:pt x="3114094" y="173505"/>
                </a:lnTo>
                <a:lnTo>
                  <a:pt x="3070276" y="159121"/>
                </a:lnTo>
                <a:lnTo>
                  <a:pt x="3026193" y="145326"/>
                </a:lnTo>
                <a:lnTo>
                  <a:pt x="2981852" y="132125"/>
                </a:lnTo>
                <a:lnTo>
                  <a:pt x="2937256" y="119522"/>
                </a:lnTo>
                <a:lnTo>
                  <a:pt x="2892410" y="107523"/>
                </a:lnTo>
                <a:lnTo>
                  <a:pt x="2847318" y="96132"/>
                </a:lnTo>
                <a:lnTo>
                  <a:pt x="2801987" y="85353"/>
                </a:lnTo>
                <a:lnTo>
                  <a:pt x="2756419" y="75192"/>
                </a:lnTo>
                <a:lnTo>
                  <a:pt x="2710620" y="65652"/>
                </a:lnTo>
                <a:lnTo>
                  <a:pt x="2664594" y="56739"/>
                </a:lnTo>
                <a:lnTo>
                  <a:pt x="2618346" y="48457"/>
                </a:lnTo>
                <a:lnTo>
                  <a:pt x="2571881" y="40811"/>
                </a:lnTo>
                <a:lnTo>
                  <a:pt x="2525203" y="33806"/>
                </a:lnTo>
                <a:lnTo>
                  <a:pt x="2478318" y="27445"/>
                </a:lnTo>
                <a:lnTo>
                  <a:pt x="2431229" y="21735"/>
                </a:lnTo>
                <a:lnTo>
                  <a:pt x="2383941" y="16679"/>
                </a:lnTo>
                <a:lnTo>
                  <a:pt x="2336459" y="12281"/>
                </a:lnTo>
                <a:lnTo>
                  <a:pt x="2288787" y="8548"/>
                </a:lnTo>
                <a:lnTo>
                  <a:pt x="2240931" y="5483"/>
                </a:lnTo>
                <a:lnTo>
                  <a:pt x="2192895" y="3091"/>
                </a:lnTo>
                <a:lnTo>
                  <a:pt x="2144683" y="1377"/>
                </a:lnTo>
                <a:lnTo>
                  <a:pt x="2096300" y="345"/>
                </a:lnTo>
                <a:lnTo>
                  <a:pt x="2047751" y="0"/>
                </a:lnTo>
                <a:close/>
              </a:path>
            </a:pathLst>
          </a:custGeom>
          <a:solidFill>
            <a:srgbClr val="FFFFF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" y="647701"/>
            <a:ext cx="5229860" cy="6210300"/>
          </a:xfrm>
          <a:custGeom>
            <a:avLst/>
            <a:gdLst/>
            <a:ahLst/>
            <a:cxnLst/>
            <a:rect l="l" t="t" r="r" b="b"/>
            <a:pathLst>
              <a:path w="5229860" h="6210300">
                <a:moveTo>
                  <a:pt x="2614631" y="50800"/>
                </a:moveTo>
                <a:lnTo>
                  <a:pt x="1484464" y="50800"/>
                </a:lnTo>
                <a:lnTo>
                  <a:pt x="1000325" y="177800"/>
                </a:lnTo>
                <a:lnTo>
                  <a:pt x="953634" y="203200"/>
                </a:lnTo>
                <a:lnTo>
                  <a:pt x="861276" y="228600"/>
                </a:lnTo>
                <a:lnTo>
                  <a:pt x="815622" y="254000"/>
                </a:lnTo>
                <a:lnTo>
                  <a:pt x="770326" y="266700"/>
                </a:lnTo>
                <a:lnTo>
                  <a:pt x="680836" y="317500"/>
                </a:lnTo>
                <a:lnTo>
                  <a:pt x="636654" y="330200"/>
                </a:lnTo>
                <a:lnTo>
                  <a:pt x="506439" y="406400"/>
                </a:lnTo>
                <a:lnTo>
                  <a:pt x="379855" y="482600"/>
                </a:lnTo>
                <a:lnTo>
                  <a:pt x="257077" y="558800"/>
                </a:lnTo>
                <a:lnTo>
                  <a:pt x="177425" y="609600"/>
                </a:lnTo>
                <a:lnTo>
                  <a:pt x="138278" y="647700"/>
                </a:lnTo>
                <a:lnTo>
                  <a:pt x="61375" y="698500"/>
                </a:lnTo>
                <a:lnTo>
                  <a:pt x="23631" y="736600"/>
                </a:lnTo>
                <a:lnTo>
                  <a:pt x="0" y="749300"/>
                </a:lnTo>
                <a:lnTo>
                  <a:pt x="0" y="5626100"/>
                </a:lnTo>
                <a:lnTo>
                  <a:pt x="23631" y="5638800"/>
                </a:lnTo>
                <a:lnTo>
                  <a:pt x="63184" y="5676900"/>
                </a:lnTo>
                <a:lnTo>
                  <a:pt x="103257" y="5702300"/>
                </a:lnTo>
                <a:lnTo>
                  <a:pt x="143842" y="5740400"/>
                </a:lnTo>
                <a:lnTo>
                  <a:pt x="184933" y="5765800"/>
                </a:lnTo>
                <a:lnTo>
                  <a:pt x="226522" y="5803900"/>
                </a:lnTo>
                <a:lnTo>
                  <a:pt x="311164" y="5854700"/>
                </a:lnTo>
                <a:lnTo>
                  <a:pt x="441678" y="5930900"/>
                </a:lnTo>
                <a:lnTo>
                  <a:pt x="576274" y="6007100"/>
                </a:lnTo>
                <a:lnTo>
                  <a:pt x="714752" y="6083300"/>
                </a:lnTo>
                <a:lnTo>
                  <a:pt x="761739" y="6096000"/>
                </a:lnTo>
                <a:lnTo>
                  <a:pt x="809129" y="6121400"/>
                </a:lnTo>
                <a:lnTo>
                  <a:pt x="856913" y="6134100"/>
                </a:lnTo>
                <a:lnTo>
                  <a:pt x="905083" y="6159500"/>
                </a:lnTo>
                <a:lnTo>
                  <a:pt x="953633" y="6172200"/>
                </a:lnTo>
                <a:lnTo>
                  <a:pt x="1077938" y="6210300"/>
                </a:lnTo>
                <a:lnTo>
                  <a:pt x="3022793" y="6210300"/>
                </a:lnTo>
                <a:lnTo>
                  <a:pt x="3286372" y="6121400"/>
                </a:lnTo>
                <a:lnTo>
                  <a:pt x="3330131" y="6096000"/>
                </a:lnTo>
                <a:lnTo>
                  <a:pt x="3373547" y="6083300"/>
                </a:lnTo>
                <a:lnTo>
                  <a:pt x="3416616" y="6057900"/>
                </a:lnTo>
                <a:lnTo>
                  <a:pt x="3459331" y="6045200"/>
                </a:lnTo>
                <a:lnTo>
                  <a:pt x="3585298" y="5969000"/>
                </a:lnTo>
                <a:lnTo>
                  <a:pt x="3626541" y="5956300"/>
                </a:lnTo>
                <a:lnTo>
                  <a:pt x="3747951" y="5880100"/>
                </a:lnTo>
                <a:lnTo>
                  <a:pt x="3826900" y="5829300"/>
                </a:lnTo>
                <a:lnTo>
                  <a:pt x="3904202" y="5778500"/>
                </a:lnTo>
                <a:lnTo>
                  <a:pt x="3942221" y="5740400"/>
                </a:lnTo>
                <a:lnTo>
                  <a:pt x="4016966" y="5689600"/>
                </a:lnTo>
                <a:lnTo>
                  <a:pt x="4053680" y="5664200"/>
                </a:lnTo>
                <a:lnTo>
                  <a:pt x="4089947" y="5626100"/>
                </a:lnTo>
                <a:lnTo>
                  <a:pt x="4125762" y="5600700"/>
                </a:lnTo>
                <a:lnTo>
                  <a:pt x="4161118" y="5562600"/>
                </a:lnTo>
                <a:lnTo>
                  <a:pt x="4196010" y="5537200"/>
                </a:lnTo>
                <a:lnTo>
                  <a:pt x="4230433" y="5499100"/>
                </a:lnTo>
                <a:lnTo>
                  <a:pt x="4264379" y="5473700"/>
                </a:lnTo>
                <a:lnTo>
                  <a:pt x="4297844" y="5435600"/>
                </a:lnTo>
                <a:lnTo>
                  <a:pt x="4330821" y="5410200"/>
                </a:lnTo>
                <a:lnTo>
                  <a:pt x="4363305" y="5372100"/>
                </a:lnTo>
                <a:lnTo>
                  <a:pt x="4395290" y="5334000"/>
                </a:lnTo>
                <a:lnTo>
                  <a:pt x="4426770" y="5295900"/>
                </a:lnTo>
                <a:lnTo>
                  <a:pt x="4457740" y="5270500"/>
                </a:lnTo>
                <a:lnTo>
                  <a:pt x="4488192" y="5232400"/>
                </a:lnTo>
                <a:lnTo>
                  <a:pt x="4518123" y="5194300"/>
                </a:lnTo>
                <a:lnTo>
                  <a:pt x="4547525" y="5156200"/>
                </a:lnTo>
                <a:lnTo>
                  <a:pt x="4576393" y="5118100"/>
                </a:lnTo>
                <a:lnTo>
                  <a:pt x="4604721" y="5080000"/>
                </a:lnTo>
                <a:lnTo>
                  <a:pt x="4632503" y="5041900"/>
                </a:lnTo>
                <a:lnTo>
                  <a:pt x="4659734" y="5003800"/>
                </a:lnTo>
                <a:lnTo>
                  <a:pt x="4686408" y="4965700"/>
                </a:lnTo>
                <a:lnTo>
                  <a:pt x="4712518" y="4927600"/>
                </a:lnTo>
                <a:lnTo>
                  <a:pt x="4738060" y="4889500"/>
                </a:lnTo>
                <a:lnTo>
                  <a:pt x="4763027" y="4851400"/>
                </a:lnTo>
                <a:lnTo>
                  <a:pt x="4787413" y="4813300"/>
                </a:lnTo>
                <a:lnTo>
                  <a:pt x="4811212" y="4762500"/>
                </a:lnTo>
                <a:lnTo>
                  <a:pt x="4834419" y="4724400"/>
                </a:lnTo>
                <a:lnTo>
                  <a:pt x="4857028" y="4686300"/>
                </a:lnTo>
                <a:lnTo>
                  <a:pt x="4879034" y="4648200"/>
                </a:lnTo>
                <a:lnTo>
                  <a:pt x="4900429" y="4597400"/>
                </a:lnTo>
                <a:lnTo>
                  <a:pt x="4921209" y="4559300"/>
                </a:lnTo>
                <a:lnTo>
                  <a:pt x="4941367" y="4508500"/>
                </a:lnTo>
                <a:lnTo>
                  <a:pt x="4960898" y="4470400"/>
                </a:lnTo>
                <a:lnTo>
                  <a:pt x="4979796" y="4432300"/>
                </a:lnTo>
                <a:lnTo>
                  <a:pt x="4998056" y="4381500"/>
                </a:lnTo>
                <a:lnTo>
                  <a:pt x="5015670" y="4343400"/>
                </a:lnTo>
                <a:lnTo>
                  <a:pt x="5032634" y="4292600"/>
                </a:lnTo>
                <a:lnTo>
                  <a:pt x="5048942" y="4254500"/>
                </a:lnTo>
                <a:lnTo>
                  <a:pt x="5064587" y="4203700"/>
                </a:lnTo>
                <a:lnTo>
                  <a:pt x="5079565" y="4152900"/>
                </a:lnTo>
                <a:lnTo>
                  <a:pt x="5093868" y="4114800"/>
                </a:lnTo>
                <a:lnTo>
                  <a:pt x="5107492" y="4064000"/>
                </a:lnTo>
                <a:lnTo>
                  <a:pt x="5120431" y="4013200"/>
                </a:lnTo>
                <a:lnTo>
                  <a:pt x="5132678" y="3975100"/>
                </a:lnTo>
                <a:lnTo>
                  <a:pt x="5144228" y="3924300"/>
                </a:lnTo>
                <a:lnTo>
                  <a:pt x="5155075" y="3873500"/>
                </a:lnTo>
                <a:lnTo>
                  <a:pt x="5165213" y="3835400"/>
                </a:lnTo>
                <a:lnTo>
                  <a:pt x="5174637" y="3784600"/>
                </a:lnTo>
                <a:lnTo>
                  <a:pt x="5183340" y="3733800"/>
                </a:lnTo>
                <a:lnTo>
                  <a:pt x="5191317" y="3683000"/>
                </a:lnTo>
                <a:lnTo>
                  <a:pt x="5198562" y="3632200"/>
                </a:lnTo>
                <a:lnTo>
                  <a:pt x="5205069" y="3581400"/>
                </a:lnTo>
                <a:lnTo>
                  <a:pt x="5210832" y="3543300"/>
                </a:lnTo>
                <a:lnTo>
                  <a:pt x="5215846" y="3492500"/>
                </a:lnTo>
                <a:lnTo>
                  <a:pt x="5220105" y="3441700"/>
                </a:lnTo>
                <a:lnTo>
                  <a:pt x="5223602" y="3390900"/>
                </a:lnTo>
                <a:lnTo>
                  <a:pt x="5226332" y="3340100"/>
                </a:lnTo>
                <a:lnTo>
                  <a:pt x="5228289" y="3289300"/>
                </a:lnTo>
                <a:lnTo>
                  <a:pt x="5229468" y="3238500"/>
                </a:lnTo>
                <a:lnTo>
                  <a:pt x="5229862" y="3187700"/>
                </a:lnTo>
                <a:lnTo>
                  <a:pt x="5229503" y="3136900"/>
                </a:lnTo>
                <a:lnTo>
                  <a:pt x="5228430" y="3086100"/>
                </a:lnTo>
                <a:lnTo>
                  <a:pt x="5226647" y="3048000"/>
                </a:lnTo>
                <a:lnTo>
                  <a:pt x="5224160" y="2997200"/>
                </a:lnTo>
                <a:lnTo>
                  <a:pt x="5220974" y="2946400"/>
                </a:lnTo>
                <a:lnTo>
                  <a:pt x="5217094" y="2895600"/>
                </a:lnTo>
                <a:lnTo>
                  <a:pt x="5212524" y="2857500"/>
                </a:lnTo>
                <a:lnTo>
                  <a:pt x="5207271" y="2806700"/>
                </a:lnTo>
                <a:lnTo>
                  <a:pt x="5201338" y="2755900"/>
                </a:lnTo>
                <a:lnTo>
                  <a:pt x="5194732" y="2717800"/>
                </a:lnTo>
                <a:lnTo>
                  <a:pt x="5187456" y="2667000"/>
                </a:lnTo>
                <a:lnTo>
                  <a:pt x="5179517" y="2616200"/>
                </a:lnTo>
                <a:lnTo>
                  <a:pt x="5170919" y="2578100"/>
                </a:lnTo>
                <a:lnTo>
                  <a:pt x="5161667" y="2527300"/>
                </a:lnTo>
                <a:lnTo>
                  <a:pt x="5151767" y="2489200"/>
                </a:lnTo>
                <a:lnTo>
                  <a:pt x="5141223" y="2438400"/>
                </a:lnTo>
                <a:lnTo>
                  <a:pt x="5130041" y="2400300"/>
                </a:lnTo>
                <a:lnTo>
                  <a:pt x="5118225" y="2349500"/>
                </a:lnTo>
                <a:lnTo>
                  <a:pt x="5105780" y="2311400"/>
                </a:lnTo>
                <a:lnTo>
                  <a:pt x="5092713" y="2260600"/>
                </a:lnTo>
                <a:lnTo>
                  <a:pt x="5079027" y="2222500"/>
                </a:lnTo>
                <a:lnTo>
                  <a:pt x="5064728" y="2171700"/>
                </a:lnTo>
                <a:lnTo>
                  <a:pt x="5049820" y="2133600"/>
                </a:lnTo>
                <a:lnTo>
                  <a:pt x="5034310" y="2082800"/>
                </a:lnTo>
                <a:lnTo>
                  <a:pt x="5018201" y="2044700"/>
                </a:lnTo>
                <a:lnTo>
                  <a:pt x="5001499" y="2006600"/>
                </a:lnTo>
                <a:lnTo>
                  <a:pt x="4984210" y="1955800"/>
                </a:lnTo>
                <a:lnTo>
                  <a:pt x="4966337" y="1917700"/>
                </a:lnTo>
                <a:lnTo>
                  <a:pt x="4947887" y="1879600"/>
                </a:lnTo>
                <a:lnTo>
                  <a:pt x="4928864" y="1841500"/>
                </a:lnTo>
                <a:lnTo>
                  <a:pt x="4909274" y="1790700"/>
                </a:lnTo>
                <a:lnTo>
                  <a:pt x="4889120" y="1752600"/>
                </a:lnTo>
                <a:lnTo>
                  <a:pt x="4868409" y="1714500"/>
                </a:lnTo>
                <a:lnTo>
                  <a:pt x="4847146" y="1676400"/>
                </a:lnTo>
                <a:lnTo>
                  <a:pt x="4825335" y="1638300"/>
                </a:lnTo>
                <a:lnTo>
                  <a:pt x="4802982" y="1600200"/>
                </a:lnTo>
                <a:lnTo>
                  <a:pt x="4780091" y="1562100"/>
                </a:lnTo>
                <a:lnTo>
                  <a:pt x="4756668" y="1524000"/>
                </a:lnTo>
                <a:lnTo>
                  <a:pt x="4732718" y="1473200"/>
                </a:lnTo>
                <a:lnTo>
                  <a:pt x="4708245" y="1447800"/>
                </a:lnTo>
                <a:lnTo>
                  <a:pt x="4683256" y="1409700"/>
                </a:lnTo>
                <a:lnTo>
                  <a:pt x="4657754" y="1371600"/>
                </a:lnTo>
                <a:lnTo>
                  <a:pt x="4631746" y="1333500"/>
                </a:lnTo>
                <a:lnTo>
                  <a:pt x="4605235" y="1295400"/>
                </a:lnTo>
                <a:lnTo>
                  <a:pt x="4578228" y="1257300"/>
                </a:lnTo>
                <a:lnTo>
                  <a:pt x="4550729" y="1219200"/>
                </a:lnTo>
                <a:lnTo>
                  <a:pt x="4522743" y="1193800"/>
                </a:lnTo>
                <a:lnTo>
                  <a:pt x="4494275" y="1155700"/>
                </a:lnTo>
                <a:lnTo>
                  <a:pt x="4465331" y="1117600"/>
                </a:lnTo>
                <a:lnTo>
                  <a:pt x="4435915" y="1079500"/>
                </a:lnTo>
                <a:lnTo>
                  <a:pt x="4406033" y="1054100"/>
                </a:lnTo>
                <a:lnTo>
                  <a:pt x="4375689" y="1016000"/>
                </a:lnTo>
                <a:lnTo>
                  <a:pt x="4344889" y="990600"/>
                </a:lnTo>
                <a:lnTo>
                  <a:pt x="4313637" y="952500"/>
                </a:lnTo>
                <a:lnTo>
                  <a:pt x="4281939" y="927100"/>
                </a:lnTo>
                <a:lnTo>
                  <a:pt x="4249800" y="889000"/>
                </a:lnTo>
                <a:lnTo>
                  <a:pt x="4217225" y="863600"/>
                </a:lnTo>
                <a:lnTo>
                  <a:pt x="4184218" y="825500"/>
                </a:lnTo>
                <a:lnTo>
                  <a:pt x="4116932" y="774700"/>
                </a:lnTo>
                <a:lnTo>
                  <a:pt x="4082663" y="736600"/>
                </a:lnTo>
                <a:lnTo>
                  <a:pt x="4012897" y="685800"/>
                </a:lnTo>
                <a:lnTo>
                  <a:pt x="3941527" y="635000"/>
                </a:lnTo>
                <a:lnTo>
                  <a:pt x="3868595" y="584200"/>
                </a:lnTo>
                <a:lnTo>
                  <a:pt x="3794141" y="533400"/>
                </a:lnTo>
                <a:lnTo>
                  <a:pt x="3679695" y="457200"/>
                </a:lnTo>
                <a:lnTo>
                  <a:pt x="3601613" y="406400"/>
                </a:lnTo>
                <a:lnTo>
                  <a:pt x="3562051" y="393700"/>
                </a:lnTo>
                <a:lnTo>
                  <a:pt x="3481914" y="342900"/>
                </a:lnTo>
                <a:lnTo>
                  <a:pt x="3441348" y="330200"/>
                </a:lnTo>
                <a:lnTo>
                  <a:pt x="3400456" y="304800"/>
                </a:lnTo>
                <a:lnTo>
                  <a:pt x="3359246" y="292100"/>
                </a:lnTo>
                <a:lnTo>
                  <a:pt x="3317720" y="266700"/>
                </a:lnTo>
                <a:lnTo>
                  <a:pt x="3275884" y="254000"/>
                </a:lnTo>
                <a:lnTo>
                  <a:pt x="3233744" y="228600"/>
                </a:lnTo>
                <a:lnTo>
                  <a:pt x="3105547" y="190500"/>
                </a:lnTo>
                <a:lnTo>
                  <a:pt x="3062239" y="165100"/>
                </a:lnTo>
                <a:lnTo>
                  <a:pt x="2796702" y="88900"/>
                </a:lnTo>
                <a:lnTo>
                  <a:pt x="2751545" y="88900"/>
                </a:lnTo>
                <a:lnTo>
                  <a:pt x="2614631" y="50800"/>
                </a:lnTo>
                <a:close/>
              </a:path>
              <a:path w="5229860" h="6210300">
                <a:moveTo>
                  <a:pt x="2522202" y="38100"/>
                </a:moveTo>
                <a:lnTo>
                  <a:pt x="1584717" y="38100"/>
                </a:lnTo>
                <a:lnTo>
                  <a:pt x="1534460" y="50800"/>
                </a:lnTo>
                <a:lnTo>
                  <a:pt x="2568528" y="50800"/>
                </a:lnTo>
                <a:lnTo>
                  <a:pt x="2522202" y="38100"/>
                </a:lnTo>
                <a:close/>
              </a:path>
              <a:path w="5229860" h="6210300">
                <a:moveTo>
                  <a:pt x="2428899" y="25400"/>
                </a:moveTo>
                <a:lnTo>
                  <a:pt x="1685991" y="25400"/>
                </a:lnTo>
                <a:lnTo>
                  <a:pt x="1635229" y="38100"/>
                </a:lnTo>
                <a:lnTo>
                  <a:pt x="2475657" y="38100"/>
                </a:lnTo>
                <a:lnTo>
                  <a:pt x="2428899" y="25400"/>
                </a:lnTo>
                <a:close/>
              </a:path>
              <a:path w="5229860" h="6210300">
                <a:moveTo>
                  <a:pt x="2334762" y="12700"/>
                </a:moveTo>
                <a:lnTo>
                  <a:pt x="1788235" y="12700"/>
                </a:lnTo>
                <a:lnTo>
                  <a:pt x="1736995" y="25400"/>
                </a:lnTo>
                <a:lnTo>
                  <a:pt x="2381932" y="25400"/>
                </a:lnTo>
                <a:lnTo>
                  <a:pt x="2334762" y="12700"/>
                </a:lnTo>
                <a:close/>
              </a:path>
              <a:path w="5229860" h="6210300">
                <a:moveTo>
                  <a:pt x="2047750" y="0"/>
                </a:moveTo>
                <a:lnTo>
                  <a:pt x="1995427" y="12700"/>
                </a:lnTo>
                <a:lnTo>
                  <a:pt x="2096035" y="12700"/>
                </a:lnTo>
                <a:lnTo>
                  <a:pt x="20477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33762" y="1"/>
            <a:ext cx="4480560" cy="2514600"/>
          </a:xfrm>
          <a:custGeom>
            <a:avLst/>
            <a:gdLst/>
            <a:ahLst/>
            <a:cxnLst/>
            <a:rect l="l" t="t" r="r" b="b"/>
            <a:pathLst>
              <a:path w="4480559" h="2514600">
                <a:moveTo>
                  <a:pt x="4462178" y="0"/>
                </a:moveTo>
                <a:lnTo>
                  <a:pt x="18381" y="0"/>
                </a:lnTo>
                <a:lnTo>
                  <a:pt x="11567" y="44657"/>
                </a:lnTo>
                <a:lnTo>
                  <a:pt x="7426" y="89975"/>
                </a:lnTo>
                <a:lnTo>
                  <a:pt x="4191" y="135548"/>
                </a:lnTo>
                <a:lnTo>
                  <a:pt x="1868" y="181369"/>
                </a:lnTo>
                <a:lnTo>
                  <a:pt x="468" y="227426"/>
                </a:lnTo>
                <a:lnTo>
                  <a:pt x="0" y="273712"/>
                </a:lnTo>
                <a:lnTo>
                  <a:pt x="505" y="321798"/>
                </a:lnTo>
                <a:lnTo>
                  <a:pt x="2016" y="369636"/>
                </a:lnTo>
                <a:lnTo>
                  <a:pt x="4522" y="417216"/>
                </a:lnTo>
                <a:lnTo>
                  <a:pt x="8012" y="464530"/>
                </a:lnTo>
                <a:lnTo>
                  <a:pt x="12477" y="511566"/>
                </a:lnTo>
                <a:lnTo>
                  <a:pt x="17906" y="558314"/>
                </a:lnTo>
                <a:lnTo>
                  <a:pt x="24290" y="604765"/>
                </a:lnTo>
                <a:lnTo>
                  <a:pt x="31618" y="650907"/>
                </a:lnTo>
                <a:lnTo>
                  <a:pt x="39880" y="696732"/>
                </a:lnTo>
                <a:lnTo>
                  <a:pt x="49067" y="742229"/>
                </a:lnTo>
                <a:lnTo>
                  <a:pt x="59167" y="787388"/>
                </a:lnTo>
                <a:lnTo>
                  <a:pt x="70171" y="832199"/>
                </a:lnTo>
                <a:lnTo>
                  <a:pt x="82069" y="876651"/>
                </a:lnTo>
                <a:lnTo>
                  <a:pt x="94851" y="920735"/>
                </a:lnTo>
                <a:lnTo>
                  <a:pt x="108506" y="964440"/>
                </a:lnTo>
                <a:lnTo>
                  <a:pt x="123025" y="1007757"/>
                </a:lnTo>
                <a:lnTo>
                  <a:pt x="138397" y="1050675"/>
                </a:lnTo>
                <a:lnTo>
                  <a:pt x="154612" y="1093184"/>
                </a:lnTo>
                <a:lnTo>
                  <a:pt x="171661" y="1135274"/>
                </a:lnTo>
                <a:lnTo>
                  <a:pt x="189532" y="1176936"/>
                </a:lnTo>
                <a:lnTo>
                  <a:pt x="208217" y="1218158"/>
                </a:lnTo>
                <a:lnTo>
                  <a:pt x="227704" y="1258931"/>
                </a:lnTo>
                <a:lnTo>
                  <a:pt x="247984" y="1299244"/>
                </a:lnTo>
                <a:lnTo>
                  <a:pt x="269047" y="1339088"/>
                </a:lnTo>
                <a:lnTo>
                  <a:pt x="290882" y="1378453"/>
                </a:lnTo>
                <a:lnTo>
                  <a:pt x="313480" y="1417328"/>
                </a:lnTo>
                <a:lnTo>
                  <a:pt x="336830" y="1455703"/>
                </a:lnTo>
                <a:lnTo>
                  <a:pt x="360923" y="1493568"/>
                </a:lnTo>
                <a:lnTo>
                  <a:pt x="385747" y="1530914"/>
                </a:lnTo>
                <a:lnTo>
                  <a:pt x="411293" y="1567729"/>
                </a:lnTo>
                <a:lnTo>
                  <a:pt x="437552" y="1604004"/>
                </a:lnTo>
                <a:lnTo>
                  <a:pt x="464512" y="1639729"/>
                </a:lnTo>
                <a:lnTo>
                  <a:pt x="492164" y="1674893"/>
                </a:lnTo>
                <a:lnTo>
                  <a:pt x="520498" y="1709487"/>
                </a:lnTo>
                <a:lnTo>
                  <a:pt x="549503" y="1743501"/>
                </a:lnTo>
                <a:lnTo>
                  <a:pt x="579169" y="1776923"/>
                </a:lnTo>
                <a:lnTo>
                  <a:pt x="609487" y="1809745"/>
                </a:lnTo>
                <a:lnTo>
                  <a:pt x="640446" y="1841956"/>
                </a:lnTo>
                <a:lnTo>
                  <a:pt x="672036" y="1873546"/>
                </a:lnTo>
                <a:lnTo>
                  <a:pt x="704247" y="1904505"/>
                </a:lnTo>
                <a:lnTo>
                  <a:pt x="737069" y="1934823"/>
                </a:lnTo>
                <a:lnTo>
                  <a:pt x="770491" y="1964489"/>
                </a:lnTo>
                <a:lnTo>
                  <a:pt x="804505" y="1993494"/>
                </a:lnTo>
                <a:lnTo>
                  <a:pt x="839099" y="2021828"/>
                </a:lnTo>
                <a:lnTo>
                  <a:pt x="874263" y="2049480"/>
                </a:lnTo>
                <a:lnTo>
                  <a:pt x="909988" y="2076440"/>
                </a:lnTo>
                <a:lnTo>
                  <a:pt x="946263" y="2102698"/>
                </a:lnTo>
                <a:lnTo>
                  <a:pt x="983078" y="2128245"/>
                </a:lnTo>
                <a:lnTo>
                  <a:pt x="1020424" y="2153069"/>
                </a:lnTo>
                <a:lnTo>
                  <a:pt x="1058289" y="2177162"/>
                </a:lnTo>
                <a:lnTo>
                  <a:pt x="1096664" y="2200512"/>
                </a:lnTo>
                <a:lnTo>
                  <a:pt x="1135539" y="2223110"/>
                </a:lnTo>
                <a:lnTo>
                  <a:pt x="1174904" y="2244945"/>
                </a:lnTo>
                <a:lnTo>
                  <a:pt x="1214748" y="2266008"/>
                </a:lnTo>
                <a:lnTo>
                  <a:pt x="1255061" y="2286288"/>
                </a:lnTo>
                <a:lnTo>
                  <a:pt x="1295834" y="2305775"/>
                </a:lnTo>
                <a:lnTo>
                  <a:pt x="1337056" y="2324460"/>
                </a:lnTo>
                <a:lnTo>
                  <a:pt x="1378718" y="2342331"/>
                </a:lnTo>
                <a:lnTo>
                  <a:pt x="1420808" y="2359380"/>
                </a:lnTo>
                <a:lnTo>
                  <a:pt x="1463317" y="2375595"/>
                </a:lnTo>
                <a:lnTo>
                  <a:pt x="1506235" y="2390967"/>
                </a:lnTo>
                <a:lnTo>
                  <a:pt x="1549552" y="2405486"/>
                </a:lnTo>
                <a:lnTo>
                  <a:pt x="1593257" y="2419141"/>
                </a:lnTo>
                <a:lnTo>
                  <a:pt x="1637341" y="2431923"/>
                </a:lnTo>
                <a:lnTo>
                  <a:pt x="1681793" y="2443821"/>
                </a:lnTo>
                <a:lnTo>
                  <a:pt x="1726604" y="2454825"/>
                </a:lnTo>
                <a:lnTo>
                  <a:pt x="1771763" y="2464925"/>
                </a:lnTo>
                <a:lnTo>
                  <a:pt x="1817260" y="2474112"/>
                </a:lnTo>
                <a:lnTo>
                  <a:pt x="1863085" y="2482374"/>
                </a:lnTo>
                <a:lnTo>
                  <a:pt x="1909227" y="2489702"/>
                </a:lnTo>
                <a:lnTo>
                  <a:pt x="1955678" y="2496086"/>
                </a:lnTo>
                <a:lnTo>
                  <a:pt x="2002426" y="2501515"/>
                </a:lnTo>
                <a:lnTo>
                  <a:pt x="2049462" y="2505980"/>
                </a:lnTo>
                <a:lnTo>
                  <a:pt x="2096776" y="2509470"/>
                </a:lnTo>
                <a:lnTo>
                  <a:pt x="2144356" y="2511976"/>
                </a:lnTo>
                <a:lnTo>
                  <a:pt x="2192194" y="2513487"/>
                </a:lnTo>
                <a:lnTo>
                  <a:pt x="2240279" y="2513992"/>
                </a:lnTo>
                <a:lnTo>
                  <a:pt x="2288365" y="2513487"/>
                </a:lnTo>
                <a:lnTo>
                  <a:pt x="2336203" y="2511976"/>
                </a:lnTo>
                <a:lnTo>
                  <a:pt x="2383783" y="2509470"/>
                </a:lnTo>
                <a:lnTo>
                  <a:pt x="2431097" y="2505980"/>
                </a:lnTo>
                <a:lnTo>
                  <a:pt x="2478133" y="2501515"/>
                </a:lnTo>
                <a:lnTo>
                  <a:pt x="2524881" y="2496086"/>
                </a:lnTo>
                <a:lnTo>
                  <a:pt x="2571332" y="2489702"/>
                </a:lnTo>
                <a:lnTo>
                  <a:pt x="2617474" y="2482374"/>
                </a:lnTo>
                <a:lnTo>
                  <a:pt x="2663299" y="2474112"/>
                </a:lnTo>
                <a:lnTo>
                  <a:pt x="2708796" y="2464925"/>
                </a:lnTo>
                <a:lnTo>
                  <a:pt x="2753955" y="2454825"/>
                </a:lnTo>
                <a:lnTo>
                  <a:pt x="2798766" y="2443821"/>
                </a:lnTo>
                <a:lnTo>
                  <a:pt x="2843218" y="2431923"/>
                </a:lnTo>
                <a:lnTo>
                  <a:pt x="2887302" y="2419141"/>
                </a:lnTo>
                <a:lnTo>
                  <a:pt x="2931007" y="2405486"/>
                </a:lnTo>
                <a:lnTo>
                  <a:pt x="2974324" y="2390967"/>
                </a:lnTo>
                <a:lnTo>
                  <a:pt x="3017242" y="2375595"/>
                </a:lnTo>
                <a:lnTo>
                  <a:pt x="3059751" y="2359380"/>
                </a:lnTo>
                <a:lnTo>
                  <a:pt x="3101841" y="2342331"/>
                </a:lnTo>
                <a:lnTo>
                  <a:pt x="3143503" y="2324460"/>
                </a:lnTo>
                <a:lnTo>
                  <a:pt x="3184725" y="2305775"/>
                </a:lnTo>
                <a:lnTo>
                  <a:pt x="3225498" y="2286288"/>
                </a:lnTo>
                <a:lnTo>
                  <a:pt x="3265811" y="2266008"/>
                </a:lnTo>
                <a:lnTo>
                  <a:pt x="3305655" y="2244945"/>
                </a:lnTo>
                <a:lnTo>
                  <a:pt x="3345020" y="2223110"/>
                </a:lnTo>
                <a:lnTo>
                  <a:pt x="3383895" y="2200512"/>
                </a:lnTo>
                <a:lnTo>
                  <a:pt x="3422270" y="2177162"/>
                </a:lnTo>
                <a:lnTo>
                  <a:pt x="3460135" y="2153069"/>
                </a:lnTo>
                <a:lnTo>
                  <a:pt x="3497481" y="2128245"/>
                </a:lnTo>
                <a:lnTo>
                  <a:pt x="3534296" y="2102698"/>
                </a:lnTo>
                <a:lnTo>
                  <a:pt x="3570571" y="2076440"/>
                </a:lnTo>
                <a:lnTo>
                  <a:pt x="3606296" y="2049480"/>
                </a:lnTo>
                <a:lnTo>
                  <a:pt x="3641460" y="2021828"/>
                </a:lnTo>
                <a:lnTo>
                  <a:pt x="3676054" y="1993494"/>
                </a:lnTo>
                <a:lnTo>
                  <a:pt x="3710068" y="1964489"/>
                </a:lnTo>
                <a:lnTo>
                  <a:pt x="3743490" y="1934823"/>
                </a:lnTo>
                <a:lnTo>
                  <a:pt x="3776312" y="1904505"/>
                </a:lnTo>
                <a:lnTo>
                  <a:pt x="3808523" y="1873546"/>
                </a:lnTo>
                <a:lnTo>
                  <a:pt x="3840113" y="1841956"/>
                </a:lnTo>
                <a:lnTo>
                  <a:pt x="3871072" y="1809745"/>
                </a:lnTo>
                <a:lnTo>
                  <a:pt x="3901390" y="1776923"/>
                </a:lnTo>
                <a:lnTo>
                  <a:pt x="3931056" y="1743501"/>
                </a:lnTo>
                <a:lnTo>
                  <a:pt x="3960061" y="1709487"/>
                </a:lnTo>
                <a:lnTo>
                  <a:pt x="3988395" y="1674893"/>
                </a:lnTo>
                <a:lnTo>
                  <a:pt x="4016047" y="1639729"/>
                </a:lnTo>
                <a:lnTo>
                  <a:pt x="4043007" y="1604004"/>
                </a:lnTo>
                <a:lnTo>
                  <a:pt x="4069266" y="1567729"/>
                </a:lnTo>
                <a:lnTo>
                  <a:pt x="4094812" y="1530914"/>
                </a:lnTo>
                <a:lnTo>
                  <a:pt x="4119636" y="1493568"/>
                </a:lnTo>
                <a:lnTo>
                  <a:pt x="4143729" y="1455703"/>
                </a:lnTo>
                <a:lnTo>
                  <a:pt x="4167079" y="1417328"/>
                </a:lnTo>
                <a:lnTo>
                  <a:pt x="4189677" y="1378453"/>
                </a:lnTo>
                <a:lnTo>
                  <a:pt x="4211512" y="1339088"/>
                </a:lnTo>
                <a:lnTo>
                  <a:pt x="4232575" y="1299244"/>
                </a:lnTo>
                <a:lnTo>
                  <a:pt x="4252855" y="1258931"/>
                </a:lnTo>
                <a:lnTo>
                  <a:pt x="4272342" y="1218158"/>
                </a:lnTo>
                <a:lnTo>
                  <a:pt x="4291027" y="1176936"/>
                </a:lnTo>
                <a:lnTo>
                  <a:pt x="4308898" y="1135274"/>
                </a:lnTo>
                <a:lnTo>
                  <a:pt x="4325947" y="1093184"/>
                </a:lnTo>
                <a:lnTo>
                  <a:pt x="4342162" y="1050675"/>
                </a:lnTo>
                <a:lnTo>
                  <a:pt x="4357534" y="1007757"/>
                </a:lnTo>
                <a:lnTo>
                  <a:pt x="4372053" y="964440"/>
                </a:lnTo>
                <a:lnTo>
                  <a:pt x="4385708" y="920735"/>
                </a:lnTo>
                <a:lnTo>
                  <a:pt x="4398490" y="876651"/>
                </a:lnTo>
                <a:lnTo>
                  <a:pt x="4410388" y="832199"/>
                </a:lnTo>
                <a:lnTo>
                  <a:pt x="4421392" y="787388"/>
                </a:lnTo>
                <a:lnTo>
                  <a:pt x="4431492" y="742229"/>
                </a:lnTo>
                <a:lnTo>
                  <a:pt x="4440679" y="696732"/>
                </a:lnTo>
                <a:lnTo>
                  <a:pt x="4448941" y="650907"/>
                </a:lnTo>
                <a:lnTo>
                  <a:pt x="4456269" y="604765"/>
                </a:lnTo>
                <a:lnTo>
                  <a:pt x="4462653" y="558314"/>
                </a:lnTo>
                <a:lnTo>
                  <a:pt x="4468082" y="511566"/>
                </a:lnTo>
                <a:lnTo>
                  <a:pt x="4472547" y="464530"/>
                </a:lnTo>
                <a:lnTo>
                  <a:pt x="4476037" y="417216"/>
                </a:lnTo>
                <a:lnTo>
                  <a:pt x="4478543" y="369636"/>
                </a:lnTo>
                <a:lnTo>
                  <a:pt x="4480054" y="321798"/>
                </a:lnTo>
                <a:lnTo>
                  <a:pt x="4480559" y="273712"/>
                </a:lnTo>
                <a:lnTo>
                  <a:pt x="4480091" y="227426"/>
                </a:lnTo>
                <a:lnTo>
                  <a:pt x="4478691" y="181369"/>
                </a:lnTo>
                <a:lnTo>
                  <a:pt x="4476369" y="135548"/>
                </a:lnTo>
                <a:lnTo>
                  <a:pt x="4473133" y="89975"/>
                </a:lnTo>
                <a:lnTo>
                  <a:pt x="4468994" y="44657"/>
                </a:lnTo>
                <a:lnTo>
                  <a:pt x="4462178" y="0"/>
                </a:lnTo>
                <a:close/>
              </a:path>
            </a:pathLst>
          </a:custGeom>
          <a:solidFill>
            <a:srgbClr val="FFFFF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98354" y="2"/>
            <a:ext cx="4151629" cy="2349500"/>
          </a:xfrm>
          <a:custGeom>
            <a:avLst/>
            <a:gdLst/>
            <a:ahLst/>
            <a:cxnLst/>
            <a:rect l="l" t="t" r="r" b="b"/>
            <a:pathLst>
              <a:path w="4151629" h="2349500">
                <a:moveTo>
                  <a:pt x="4131275" y="0"/>
                </a:moveTo>
                <a:lnTo>
                  <a:pt x="20101" y="0"/>
                </a:lnTo>
                <a:lnTo>
                  <a:pt x="10717" y="61485"/>
                </a:lnTo>
                <a:lnTo>
                  <a:pt x="6053" y="114008"/>
                </a:lnTo>
                <a:lnTo>
                  <a:pt x="2701" y="166898"/>
                </a:lnTo>
                <a:lnTo>
                  <a:pt x="678" y="220138"/>
                </a:lnTo>
                <a:lnTo>
                  <a:pt x="0" y="273712"/>
                </a:lnTo>
                <a:lnTo>
                  <a:pt x="551" y="322019"/>
                </a:lnTo>
                <a:lnTo>
                  <a:pt x="2196" y="370056"/>
                </a:lnTo>
                <a:lnTo>
                  <a:pt x="4923" y="417811"/>
                </a:lnTo>
                <a:lnTo>
                  <a:pt x="8721" y="465271"/>
                </a:lnTo>
                <a:lnTo>
                  <a:pt x="13577" y="512425"/>
                </a:lnTo>
                <a:lnTo>
                  <a:pt x="19480" y="559262"/>
                </a:lnTo>
                <a:lnTo>
                  <a:pt x="26417" y="605768"/>
                </a:lnTo>
                <a:lnTo>
                  <a:pt x="34376" y="651932"/>
                </a:lnTo>
                <a:lnTo>
                  <a:pt x="43346" y="697742"/>
                </a:lnTo>
                <a:lnTo>
                  <a:pt x="53315" y="743187"/>
                </a:lnTo>
                <a:lnTo>
                  <a:pt x="64270" y="788254"/>
                </a:lnTo>
                <a:lnTo>
                  <a:pt x="76201" y="832931"/>
                </a:lnTo>
                <a:lnTo>
                  <a:pt x="89094" y="877207"/>
                </a:lnTo>
                <a:lnTo>
                  <a:pt x="102938" y="921069"/>
                </a:lnTo>
                <a:lnTo>
                  <a:pt x="117721" y="964505"/>
                </a:lnTo>
                <a:lnTo>
                  <a:pt x="133430" y="1007504"/>
                </a:lnTo>
                <a:lnTo>
                  <a:pt x="150055" y="1050054"/>
                </a:lnTo>
                <a:lnTo>
                  <a:pt x="167583" y="1092142"/>
                </a:lnTo>
                <a:lnTo>
                  <a:pt x="186003" y="1133757"/>
                </a:lnTo>
                <a:lnTo>
                  <a:pt x="205301" y="1174887"/>
                </a:lnTo>
                <a:lnTo>
                  <a:pt x="225467" y="1215519"/>
                </a:lnTo>
                <a:lnTo>
                  <a:pt x="246488" y="1255643"/>
                </a:lnTo>
                <a:lnTo>
                  <a:pt x="268353" y="1295245"/>
                </a:lnTo>
                <a:lnTo>
                  <a:pt x="291049" y="1334315"/>
                </a:lnTo>
                <a:lnTo>
                  <a:pt x="314564" y="1372840"/>
                </a:lnTo>
                <a:lnTo>
                  <a:pt x="338888" y="1410807"/>
                </a:lnTo>
                <a:lnTo>
                  <a:pt x="364007" y="1448206"/>
                </a:lnTo>
                <a:lnTo>
                  <a:pt x="389909" y="1485025"/>
                </a:lnTo>
                <a:lnTo>
                  <a:pt x="416584" y="1521250"/>
                </a:lnTo>
                <a:lnTo>
                  <a:pt x="444018" y="1556871"/>
                </a:lnTo>
                <a:lnTo>
                  <a:pt x="472200" y="1591876"/>
                </a:lnTo>
                <a:lnTo>
                  <a:pt x="501118" y="1626252"/>
                </a:lnTo>
                <a:lnTo>
                  <a:pt x="530760" y="1659987"/>
                </a:lnTo>
                <a:lnTo>
                  <a:pt x="561114" y="1693070"/>
                </a:lnTo>
                <a:lnTo>
                  <a:pt x="592169" y="1725489"/>
                </a:lnTo>
                <a:lnTo>
                  <a:pt x="623911" y="1757231"/>
                </a:lnTo>
                <a:lnTo>
                  <a:pt x="656330" y="1788286"/>
                </a:lnTo>
                <a:lnTo>
                  <a:pt x="689413" y="1818640"/>
                </a:lnTo>
                <a:lnTo>
                  <a:pt x="723148" y="1848282"/>
                </a:lnTo>
                <a:lnTo>
                  <a:pt x="757524" y="1877200"/>
                </a:lnTo>
                <a:lnTo>
                  <a:pt x="792529" y="1905382"/>
                </a:lnTo>
                <a:lnTo>
                  <a:pt x="828150" y="1932816"/>
                </a:lnTo>
                <a:lnTo>
                  <a:pt x="864375" y="1959491"/>
                </a:lnTo>
                <a:lnTo>
                  <a:pt x="901194" y="1985393"/>
                </a:lnTo>
                <a:lnTo>
                  <a:pt x="938592" y="2010512"/>
                </a:lnTo>
                <a:lnTo>
                  <a:pt x="976560" y="2034835"/>
                </a:lnTo>
                <a:lnTo>
                  <a:pt x="1015085" y="2058351"/>
                </a:lnTo>
                <a:lnTo>
                  <a:pt x="1054154" y="2081047"/>
                </a:lnTo>
                <a:lnTo>
                  <a:pt x="1093757" y="2102912"/>
                </a:lnTo>
                <a:lnTo>
                  <a:pt x="1133881" y="2123933"/>
                </a:lnTo>
                <a:lnTo>
                  <a:pt x="1174513" y="2144099"/>
                </a:lnTo>
                <a:lnTo>
                  <a:pt x="1215643" y="2163397"/>
                </a:lnTo>
                <a:lnTo>
                  <a:pt x="1257258" y="2181817"/>
                </a:lnTo>
                <a:lnTo>
                  <a:pt x="1299346" y="2199345"/>
                </a:lnTo>
                <a:lnTo>
                  <a:pt x="1341896" y="2215970"/>
                </a:lnTo>
                <a:lnTo>
                  <a:pt x="1384895" y="2231679"/>
                </a:lnTo>
                <a:lnTo>
                  <a:pt x="1428331" y="2246462"/>
                </a:lnTo>
                <a:lnTo>
                  <a:pt x="1472193" y="2260306"/>
                </a:lnTo>
                <a:lnTo>
                  <a:pt x="1516469" y="2273199"/>
                </a:lnTo>
                <a:lnTo>
                  <a:pt x="1561146" y="2285130"/>
                </a:lnTo>
                <a:lnTo>
                  <a:pt x="1606213" y="2296085"/>
                </a:lnTo>
                <a:lnTo>
                  <a:pt x="1651657" y="2306054"/>
                </a:lnTo>
                <a:lnTo>
                  <a:pt x="1697468" y="2315024"/>
                </a:lnTo>
                <a:lnTo>
                  <a:pt x="1743632" y="2322983"/>
                </a:lnTo>
                <a:lnTo>
                  <a:pt x="1790138" y="2329920"/>
                </a:lnTo>
                <a:lnTo>
                  <a:pt x="1836975" y="2335823"/>
                </a:lnTo>
                <a:lnTo>
                  <a:pt x="1884129" y="2340679"/>
                </a:lnTo>
                <a:lnTo>
                  <a:pt x="1931589" y="2344477"/>
                </a:lnTo>
                <a:lnTo>
                  <a:pt x="1979344" y="2347204"/>
                </a:lnTo>
                <a:lnTo>
                  <a:pt x="2027380" y="2348849"/>
                </a:lnTo>
                <a:lnTo>
                  <a:pt x="2075688" y="2349400"/>
                </a:lnTo>
                <a:lnTo>
                  <a:pt x="2123995" y="2348849"/>
                </a:lnTo>
                <a:lnTo>
                  <a:pt x="2172031" y="2347204"/>
                </a:lnTo>
                <a:lnTo>
                  <a:pt x="2219786" y="2344477"/>
                </a:lnTo>
                <a:lnTo>
                  <a:pt x="2267246" y="2340679"/>
                </a:lnTo>
                <a:lnTo>
                  <a:pt x="2314401" y="2335823"/>
                </a:lnTo>
                <a:lnTo>
                  <a:pt x="2361237" y="2329920"/>
                </a:lnTo>
                <a:lnTo>
                  <a:pt x="2407743" y="2322983"/>
                </a:lnTo>
                <a:lnTo>
                  <a:pt x="2453907" y="2315024"/>
                </a:lnTo>
                <a:lnTo>
                  <a:pt x="2499718" y="2306054"/>
                </a:lnTo>
                <a:lnTo>
                  <a:pt x="2545163" y="2296085"/>
                </a:lnTo>
                <a:lnTo>
                  <a:pt x="2590229" y="2285130"/>
                </a:lnTo>
                <a:lnTo>
                  <a:pt x="2634907" y="2273199"/>
                </a:lnTo>
                <a:lnTo>
                  <a:pt x="2679182" y="2260306"/>
                </a:lnTo>
                <a:lnTo>
                  <a:pt x="2723044" y="2246462"/>
                </a:lnTo>
                <a:lnTo>
                  <a:pt x="2766481" y="2231679"/>
                </a:lnTo>
                <a:lnTo>
                  <a:pt x="2809480" y="2215970"/>
                </a:lnTo>
                <a:lnTo>
                  <a:pt x="2852029" y="2199345"/>
                </a:lnTo>
                <a:lnTo>
                  <a:pt x="2894118" y="2181817"/>
                </a:lnTo>
                <a:lnTo>
                  <a:pt x="2935733" y="2163397"/>
                </a:lnTo>
                <a:lnTo>
                  <a:pt x="2976862" y="2144099"/>
                </a:lnTo>
                <a:lnTo>
                  <a:pt x="3017495" y="2123933"/>
                </a:lnTo>
                <a:lnTo>
                  <a:pt x="3057619" y="2102912"/>
                </a:lnTo>
                <a:lnTo>
                  <a:pt x="3097221" y="2081047"/>
                </a:lnTo>
                <a:lnTo>
                  <a:pt x="3136291" y="2058351"/>
                </a:lnTo>
                <a:lnTo>
                  <a:pt x="3174815" y="2034835"/>
                </a:lnTo>
                <a:lnTo>
                  <a:pt x="3212783" y="2010512"/>
                </a:lnTo>
                <a:lnTo>
                  <a:pt x="3250182" y="1985393"/>
                </a:lnTo>
                <a:lnTo>
                  <a:pt x="3287000" y="1959491"/>
                </a:lnTo>
                <a:lnTo>
                  <a:pt x="3323226" y="1932816"/>
                </a:lnTo>
                <a:lnTo>
                  <a:pt x="3358847" y="1905382"/>
                </a:lnTo>
                <a:lnTo>
                  <a:pt x="3393851" y="1877200"/>
                </a:lnTo>
                <a:lnTo>
                  <a:pt x="3428227" y="1848282"/>
                </a:lnTo>
                <a:lnTo>
                  <a:pt x="3461963" y="1818640"/>
                </a:lnTo>
                <a:lnTo>
                  <a:pt x="3495046" y="1788286"/>
                </a:lnTo>
                <a:lnTo>
                  <a:pt x="3527464" y="1757231"/>
                </a:lnTo>
                <a:lnTo>
                  <a:pt x="3559207" y="1725489"/>
                </a:lnTo>
                <a:lnTo>
                  <a:pt x="3590261" y="1693070"/>
                </a:lnTo>
                <a:lnTo>
                  <a:pt x="3620615" y="1659987"/>
                </a:lnTo>
                <a:lnTo>
                  <a:pt x="3650257" y="1626252"/>
                </a:lnTo>
                <a:lnTo>
                  <a:pt x="3679176" y="1591876"/>
                </a:lnTo>
                <a:lnTo>
                  <a:pt x="3707358" y="1556871"/>
                </a:lnTo>
                <a:lnTo>
                  <a:pt x="3734792" y="1521250"/>
                </a:lnTo>
                <a:lnTo>
                  <a:pt x="3761466" y="1485025"/>
                </a:lnTo>
                <a:lnTo>
                  <a:pt x="3787369" y="1448206"/>
                </a:lnTo>
                <a:lnTo>
                  <a:pt x="3812488" y="1410807"/>
                </a:lnTo>
                <a:lnTo>
                  <a:pt x="3836811" y="1372840"/>
                </a:lnTo>
                <a:lnTo>
                  <a:pt x="3860326" y="1334315"/>
                </a:lnTo>
                <a:lnTo>
                  <a:pt x="3883023" y="1295245"/>
                </a:lnTo>
                <a:lnTo>
                  <a:pt x="3904887" y="1255643"/>
                </a:lnTo>
                <a:lnTo>
                  <a:pt x="3925908" y="1215519"/>
                </a:lnTo>
                <a:lnTo>
                  <a:pt x="3946074" y="1174887"/>
                </a:lnTo>
                <a:lnTo>
                  <a:pt x="3965373" y="1133757"/>
                </a:lnTo>
                <a:lnTo>
                  <a:pt x="3983792" y="1092142"/>
                </a:lnTo>
                <a:lnTo>
                  <a:pt x="4001320" y="1050054"/>
                </a:lnTo>
                <a:lnTo>
                  <a:pt x="4017945" y="1007504"/>
                </a:lnTo>
                <a:lnTo>
                  <a:pt x="4033655" y="964505"/>
                </a:lnTo>
                <a:lnTo>
                  <a:pt x="4048437" y="921069"/>
                </a:lnTo>
                <a:lnTo>
                  <a:pt x="4062281" y="877207"/>
                </a:lnTo>
                <a:lnTo>
                  <a:pt x="4075174" y="832931"/>
                </a:lnTo>
                <a:lnTo>
                  <a:pt x="4087105" y="788254"/>
                </a:lnTo>
                <a:lnTo>
                  <a:pt x="4098060" y="743187"/>
                </a:lnTo>
                <a:lnTo>
                  <a:pt x="4108029" y="697742"/>
                </a:lnTo>
                <a:lnTo>
                  <a:pt x="4116999" y="651932"/>
                </a:lnTo>
                <a:lnTo>
                  <a:pt x="4124958" y="605768"/>
                </a:lnTo>
                <a:lnTo>
                  <a:pt x="4131895" y="559262"/>
                </a:lnTo>
                <a:lnTo>
                  <a:pt x="4137798" y="512425"/>
                </a:lnTo>
                <a:lnTo>
                  <a:pt x="4142654" y="465271"/>
                </a:lnTo>
                <a:lnTo>
                  <a:pt x="4146452" y="417811"/>
                </a:lnTo>
                <a:lnTo>
                  <a:pt x="4149179" y="370056"/>
                </a:lnTo>
                <a:lnTo>
                  <a:pt x="4150824" y="322019"/>
                </a:lnTo>
                <a:lnTo>
                  <a:pt x="4151376" y="273712"/>
                </a:lnTo>
                <a:lnTo>
                  <a:pt x="4150698" y="220138"/>
                </a:lnTo>
                <a:lnTo>
                  <a:pt x="4148675" y="166898"/>
                </a:lnTo>
                <a:lnTo>
                  <a:pt x="4145323" y="114008"/>
                </a:lnTo>
                <a:lnTo>
                  <a:pt x="4140659" y="61485"/>
                </a:lnTo>
                <a:lnTo>
                  <a:pt x="41312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92823" y="109728"/>
            <a:ext cx="1831848" cy="1831848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3943" y="2026919"/>
            <a:ext cx="3724655" cy="3724655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135298" y="2328671"/>
            <a:ext cx="3289935" cy="1097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spc="-50" dirty="0">
                <a:solidFill>
                  <a:srgbClr val="FF0000"/>
                </a:solidFill>
              </a:rPr>
              <a:t>It’s</a:t>
            </a:r>
            <a:r>
              <a:rPr sz="7200" spc="-105" dirty="0">
                <a:solidFill>
                  <a:srgbClr val="FF0000"/>
                </a:solidFill>
              </a:rPr>
              <a:t> </a:t>
            </a:r>
            <a:r>
              <a:rPr sz="7200" dirty="0">
                <a:solidFill>
                  <a:srgbClr val="FF0000"/>
                </a:solidFill>
              </a:rPr>
              <a:t>HERE</a:t>
            </a:r>
            <a:endParaRPr sz="72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3150" y="854456"/>
            <a:ext cx="3931920" cy="1194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72819" marR="5080" indent="-960755">
              <a:lnSpc>
                <a:spcPts val="4700"/>
              </a:lnSpc>
            </a:pPr>
            <a:r>
              <a:rPr spc="-5" dirty="0">
                <a:solidFill>
                  <a:srgbClr val="000000"/>
                </a:solidFill>
                <a:latin typeface="Algerian"/>
                <a:cs typeface="Algerian"/>
              </a:rPr>
              <a:t>5S</a:t>
            </a:r>
            <a:r>
              <a:rPr spc="-75" dirty="0">
                <a:solidFill>
                  <a:srgbClr val="000000"/>
                </a:solidFill>
                <a:latin typeface="Algerian"/>
                <a:cs typeface="Algerian"/>
              </a:rPr>
              <a:t> </a:t>
            </a:r>
            <a:r>
              <a:rPr spc="-5" dirty="0">
                <a:solidFill>
                  <a:srgbClr val="000000"/>
                </a:solidFill>
                <a:latin typeface="Algerian"/>
                <a:cs typeface="Algerian"/>
              </a:rPr>
              <a:t>CHALLENGE  WINNER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6432" y="2262632"/>
            <a:ext cx="5260340" cy="1940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800" spc="-5" dirty="0">
                <a:latin typeface="Book Antiqua"/>
                <a:cs typeface="Book Antiqua"/>
              </a:rPr>
              <a:t>Let it </a:t>
            </a:r>
            <a:r>
              <a:rPr sz="2800" dirty="0">
                <a:latin typeface="Book Antiqua"/>
                <a:cs typeface="Book Antiqua"/>
              </a:rPr>
              <a:t>be </a:t>
            </a:r>
            <a:r>
              <a:rPr sz="2800" spc="-5" dirty="0">
                <a:latin typeface="Book Antiqua"/>
                <a:cs typeface="Book Antiqua"/>
              </a:rPr>
              <a:t>known that</a:t>
            </a:r>
            <a:r>
              <a:rPr sz="2800" spc="-65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the</a:t>
            </a:r>
            <a:endParaRPr sz="2800">
              <a:latin typeface="Book Antiqua"/>
              <a:cs typeface="Book Antiqua"/>
            </a:endParaRPr>
          </a:p>
          <a:p>
            <a:pPr algn="ctr">
              <a:lnSpc>
                <a:spcPct val="100000"/>
              </a:lnSpc>
              <a:spcBef>
                <a:spcPts val="420"/>
              </a:spcBef>
            </a:pPr>
            <a:r>
              <a:rPr sz="3600" spc="-5" dirty="0">
                <a:latin typeface="Book Antiqua"/>
                <a:cs typeface="Book Antiqua"/>
              </a:rPr>
              <a:t>Zengeza</a:t>
            </a:r>
            <a:r>
              <a:rPr sz="3600" spc="-35" dirty="0">
                <a:latin typeface="Book Antiqua"/>
                <a:cs typeface="Book Antiqua"/>
              </a:rPr>
              <a:t> </a:t>
            </a:r>
            <a:r>
              <a:rPr sz="3600" spc="-5" dirty="0">
                <a:latin typeface="Book Antiqua"/>
                <a:cs typeface="Book Antiqua"/>
              </a:rPr>
              <a:t>Polyclinic</a:t>
            </a:r>
            <a:endParaRPr sz="3600">
              <a:latin typeface="Book Antiqua"/>
              <a:cs typeface="Book Antiqua"/>
            </a:endParaRPr>
          </a:p>
          <a:p>
            <a:pPr marL="12700" marR="5080" algn="ctr">
              <a:lnSpc>
                <a:spcPts val="3000"/>
              </a:lnSpc>
              <a:spcBef>
                <a:spcPts val="1170"/>
              </a:spcBef>
            </a:pPr>
            <a:r>
              <a:rPr sz="2800" spc="-5" dirty="0">
                <a:latin typeface="Book Antiqua"/>
                <a:cs typeface="Book Antiqua"/>
              </a:rPr>
              <a:t>Is the Winner of the </a:t>
            </a:r>
            <a:r>
              <a:rPr sz="2800" dirty="0">
                <a:latin typeface="Book Antiqua"/>
                <a:cs typeface="Book Antiqua"/>
              </a:rPr>
              <a:t>5S</a:t>
            </a:r>
            <a:r>
              <a:rPr sz="2800" spc="-35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Challenge  in the Clinic</a:t>
            </a:r>
            <a:r>
              <a:rPr sz="2800" spc="-70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Category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40882" y="4728464"/>
            <a:ext cx="5171440" cy="9950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ts val="2210"/>
              </a:lnSpc>
            </a:pPr>
            <a:r>
              <a:rPr sz="2000" spc="-5" dirty="0">
                <a:latin typeface="Book Antiqua"/>
                <a:cs typeface="Book Antiqua"/>
              </a:rPr>
              <a:t>Awarded </a:t>
            </a:r>
            <a:r>
              <a:rPr sz="2000" dirty="0">
                <a:latin typeface="Book Antiqua"/>
                <a:cs typeface="Book Antiqua"/>
              </a:rPr>
              <a:t>by </a:t>
            </a:r>
            <a:r>
              <a:rPr sz="2000" spc="-5" dirty="0">
                <a:latin typeface="Book Antiqua"/>
                <a:cs typeface="Book Antiqua"/>
              </a:rPr>
              <a:t>Barbara McKinney, MD, MPH </a:t>
            </a:r>
            <a:r>
              <a:rPr sz="2000" dirty="0">
                <a:latin typeface="Book Antiqua"/>
                <a:cs typeface="Book Antiqua"/>
              </a:rPr>
              <a:t>&amp;  </a:t>
            </a:r>
            <a:r>
              <a:rPr sz="2000" spc="-5" dirty="0">
                <a:latin typeface="Book Antiqua"/>
                <a:cs typeface="Book Antiqua"/>
              </a:rPr>
              <a:t>Katy Yao,</a:t>
            </a:r>
            <a:r>
              <a:rPr sz="2000" spc="-60" dirty="0">
                <a:latin typeface="Book Antiqua"/>
                <a:cs typeface="Book Antiqua"/>
              </a:rPr>
              <a:t> </a:t>
            </a:r>
            <a:r>
              <a:rPr sz="2000" spc="-5" dirty="0">
                <a:latin typeface="Book Antiqua"/>
                <a:cs typeface="Book Antiqua"/>
              </a:rPr>
              <a:t>PhD</a:t>
            </a:r>
            <a:endParaRPr sz="2000">
              <a:latin typeface="Book Antiqua"/>
              <a:cs typeface="Book Antiqua"/>
            </a:endParaRPr>
          </a:p>
          <a:p>
            <a:pPr algn="ctr">
              <a:lnSpc>
                <a:spcPct val="100000"/>
              </a:lnSpc>
              <a:spcBef>
                <a:spcPts val="750"/>
              </a:spcBef>
            </a:pPr>
            <a:r>
              <a:rPr sz="2000" spc="-5" dirty="0">
                <a:latin typeface="Book Antiqua"/>
                <a:cs typeface="Book Antiqua"/>
              </a:rPr>
              <a:t>This </a:t>
            </a:r>
            <a:r>
              <a:rPr sz="2000" dirty="0">
                <a:latin typeface="Book Antiqua"/>
                <a:cs typeface="Book Antiqua"/>
              </a:rPr>
              <a:t>14</a:t>
            </a:r>
            <a:r>
              <a:rPr sz="1950" baseline="25641" dirty="0">
                <a:latin typeface="Book Antiqua"/>
                <a:cs typeface="Book Antiqua"/>
              </a:rPr>
              <a:t>th </a:t>
            </a:r>
            <a:r>
              <a:rPr sz="2000" dirty="0">
                <a:latin typeface="Book Antiqua"/>
                <a:cs typeface="Book Antiqua"/>
              </a:rPr>
              <a:t>day </a:t>
            </a:r>
            <a:r>
              <a:rPr sz="2000" spc="-5" dirty="0">
                <a:latin typeface="Book Antiqua"/>
                <a:cs typeface="Book Antiqua"/>
              </a:rPr>
              <a:t>of September</a:t>
            </a:r>
            <a:r>
              <a:rPr sz="2000" spc="-2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2020</a:t>
            </a:r>
            <a:endParaRPr sz="2000">
              <a:latin typeface="Book Antiqua"/>
              <a:cs typeface="Book Antiqu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750141" y="0"/>
            <a:ext cx="5441858" cy="56549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3150" y="854456"/>
            <a:ext cx="3931920" cy="1194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72819" marR="5080" indent="-960755">
              <a:lnSpc>
                <a:spcPts val="4700"/>
              </a:lnSpc>
            </a:pPr>
            <a:r>
              <a:rPr spc="-5" dirty="0">
                <a:solidFill>
                  <a:srgbClr val="000000"/>
                </a:solidFill>
                <a:latin typeface="Algerian"/>
                <a:cs typeface="Algerian"/>
              </a:rPr>
              <a:t>5S</a:t>
            </a:r>
            <a:r>
              <a:rPr spc="-75" dirty="0">
                <a:solidFill>
                  <a:srgbClr val="000000"/>
                </a:solidFill>
                <a:latin typeface="Algerian"/>
                <a:cs typeface="Algerian"/>
              </a:rPr>
              <a:t> </a:t>
            </a:r>
            <a:r>
              <a:rPr spc="-5" dirty="0">
                <a:solidFill>
                  <a:srgbClr val="000000"/>
                </a:solidFill>
                <a:latin typeface="Algerian"/>
                <a:cs typeface="Algerian"/>
              </a:rPr>
              <a:t>CHALLENGE  WINNER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6432" y="2262632"/>
            <a:ext cx="5260340" cy="1940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800" spc="-5" dirty="0">
                <a:latin typeface="Book Antiqua"/>
                <a:cs typeface="Book Antiqua"/>
              </a:rPr>
              <a:t>Let it </a:t>
            </a:r>
            <a:r>
              <a:rPr sz="2800" dirty="0">
                <a:latin typeface="Book Antiqua"/>
                <a:cs typeface="Book Antiqua"/>
              </a:rPr>
              <a:t>be </a:t>
            </a:r>
            <a:r>
              <a:rPr sz="2800" spc="-5" dirty="0">
                <a:latin typeface="Book Antiqua"/>
                <a:cs typeface="Book Antiqua"/>
              </a:rPr>
              <a:t>known that</a:t>
            </a:r>
            <a:r>
              <a:rPr sz="2800" spc="-60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the</a:t>
            </a:r>
            <a:endParaRPr sz="2800">
              <a:latin typeface="Book Antiqua"/>
              <a:cs typeface="Book Antiqua"/>
            </a:endParaRPr>
          </a:p>
          <a:p>
            <a:pPr algn="ctr">
              <a:lnSpc>
                <a:spcPct val="100000"/>
              </a:lnSpc>
              <a:spcBef>
                <a:spcPts val="420"/>
              </a:spcBef>
            </a:pPr>
            <a:r>
              <a:rPr sz="3600" spc="-5" dirty="0">
                <a:latin typeface="Book Antiqua"/>
                <a:cs typeface="Book Antiqua"/>
              </a:rPr>
              <a:t>PSI </a:t>
            </a:r>
            <a:r>
              <a:rPr sz="3600" dirty="0">
                <a:latin typeface="Book Antiqua"/>
                <a:cs typeface="Book Antiqua"/>
              </a:rPr>
              <a:t>Viral </a:t>
            </a:r>
            <a:r>
              <a:rPr sz="3600" spc="-5" dirty="0">
                <a:latin typeface="Book Antiqua"/>
                <a:cs typeface="Book Antiqua"/>
              </a:rPr>
              <a:t>Load</a:t>
            </a:r>
            <a:r>
              <a:rPr sz="3600" spc="-75" dirty="0">
                <a:latin typeface="Book Antiqua"/>
                <a:cs typeface="Book Antiqua"/>
              </a:rPr>
              <a:t> </a:t>
            </a:r>
            <a:r>
              <a:rPr sz="3600" dirty="0">
                <a:latin typeface="Book Antiqua"/>
                <a:cs typeface="Book Antiqua"/>
              </a:rPr>
              <a:t>Lab</a:t>
            </a:r>
            <a:endParaRPr sz="3600">
              <a:latin typeface="Book Antiqua"/>
              <a:cs typeface="Book Antiqua"/>
            </a:endParaRPr>
          </a:p>
          <a:p>
            <a:pPr marL="12700" marR="5080" algn="ctr">
              <a:lnSpc>
                <a:spcPts val="3000"/>
              </a:lnSpc>
              <a:spcBef>
                <a:spcPts val="1170"/>
              </a:spcBef>
            </a:pPr>
            <a:r>
              <a:rPr sz="2800" spc="-5" dirty="0">
                <a:latin typeface="Book Antiqua"/>
                <a:cs typeface="Book Antiqua"/>
              </a:rPr>
              <a:t>Is the Winner of the </a:t>
            </a:r>
            <a:r>
              <a:rPr sz="2800" dirty="0">
                <a:latin typeface="Book Antiqua"/>
                <a:cs typeface="Book Antiqua"/>
              </a:rPr>
              <a:t>5S</a:t>
            </a:r>
            <a:r>
              <a:rPr sz="2800" spc="-35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Challenge  in the Laboratory</a:t>
            </a:r>
            <a:r>
              <a:rPr sz="2800" spc="-50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Category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40882" y="4728464"/>
            <a:ext cx="5171440" cy="9950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ts val="2210"/>
              </a:lnSpc>
            </a:pPr>
            <a:r>
              <a:rPr sz="2000" spc="-5" dirty="0">
                <a:latin typeface="Book Antiqua"/>
                <a:cs typeface="Book Antiqua"/>
              </a:rPr>
              <a:t>Awarded </a:t>
            </a:r>
            <a:r>
              <a:rPr sz="2000" dirty="0">
                <a:latin typeface="Book Antiqua"/>
                <a:cs typeface="Book Antiqua"/>
              </a:rPr>
              <a:t>by </a:t>
            </a:r>
            <a:r>
              <a:rPr sz="2000" spc="-5" dirty="0">
                <a:latin typeface="Book Antiqua"/>
                <a:cs typeface="Book Antiqua"/>
              </a:rPr>
              <a:t>Barbara McKinney, MD, MPH </a:t>
            </a:r>
            <a:r>
              <a:rPr sz="2000" dirty="0">
                <a:latin typeface="Book Antiqua"/>
                <a:cs typeface="Book Antiqua"/>
              </a:rPr>
              <a:t>&amp;  </a:t>
            </a:r>
            <a:r>
              <a:rPr sz="2000" spc="-5" dirty="0">
                <a:latin typeface="Book Antiqua"/>
                <a:cs typeface="Book Antiqua"/>
              </a:rPr>
              <a:t>Katy Yao,</a:t>
            </a:r>
            <a:r>
              <a:rPr sz="2000" spc="-60" dirty="0">
                <a:latin typeface="Book Antiqua"/>
                <a:cs typeface="Book Antiqua"/>
              </a:rPr>
              <a:t> </a:t>
            </a:r>
            <a:r>
              <a:rPr sz="2000" spc="-5" dirty="0">
                <a:latin typeface="Book Antiqua"/>
                <a:cs typeface="Book Antiqua"/>
              </a:rPr>
              <a:t>PhD</a:t>
            </a:r>
            <a:endParaRPr sz="2000">
              <a:latin typeface="Book Antiqua"/>
              <a:cs typeface="Book Antiqua"/>
            </a:endParaRPr>
          </a:p>
          <a:p>
            <a:pPr algn="ctr">
              <a:lnSpc>
                <a:spcPct val="100000"/>
              </a:lnSpc>
              <a:spcBef>
                <a:spcPts val="750"/>
              </a:spcBef>
            </a:pPr>
            <a:r>
              <a:rPr sz="2000" spc="-5" dirty="0">
                <a:latin typeface="Book Antiqua"/>
                <a:cs typeface="Book Antiqua"/>
              </a:rPr>
              <a:t>This </a:t>
            </a:r>
            <a:r>
              <a:rPr sz="2000" dirty="0">
                <a:latin typeface="Book Antiqua"/>
                <a:cs typeface="Book Antiqua"/>
              </a:rPr>
              <a:t>14</a:t>
            </a:r>
            <a:r>
              <a:rPr sz="1950" baseline="25641" dirty="0">
                <a:latin typeface="Book Antiqua"/>
                <a:cs typeface="Book Antiqua"/>
              </a:rPr>
              <a:t>th </a:t>
            </a:r>
            <a:r>
              <a:rPr sz="2000" dirty="0">
                <a:latin typeface="Book Antiqua"/>
                <a:cs typeface="Book Antiqua"/>
              </a:rPr>
              <a:t>day </a:t>
            </a:r>
            <a:r>
              <a:rPr sz="2000" spc="-5" dirty="0">
                <a:latin typeface="Book Antiqua"/>
                <a:cs typeface="Book Antiqua"/>
              </a:rPr>
              <a:t>of September</a:t>
            </a:r>
            <a:r>
              <a:rPr sz="2000" spc="-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2020</a:t>
            </a:r>
            <a:endParaRPr sz="2000">
              <a:latin typeface="Book Antiqua"/>
              <a:cs typeface="Book Antiqu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750141" y="0"/>
            <a:ext cx="5441858" cy="56549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900994" y="2762504"/>
            <a:ext cx="3932554" cy="1430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800" b="0" dirty="0">
                <a:solidFill>
                  <a:srgbClr val="FFFFFF"/>
                </a:solidFill>
                <a:latin typeface="Calibri Light"/>
                <a:cs typeface="Calibri Light"/>
              </a:rPr>
              <a:t>5S</a:t>
            </a:r>
            <a:r>
              <a:rPr sz="8800" b="0" spc="-8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8800" b="0" spc="-5" dirty="0">
                <a:solidFill>
                  <a:srgbClr val="FFFFFF"/>
                </a:solidFill>
                <a:latin typeface="Calibri Light"/>
                <a:cs typeface="Calibri Light"/>
              </a:rPr>
              <a:t>Video</a:t>
            </a:r>
            <a:endParaRPr sz="880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6205" y="115192"/>
            <a:ext cx="11939905" cy="6628130"/>
          </a:xfrm>
          <a:custGeom>
            <a:avLst/>
            <a:gdLst/>
            <a:ahLst/>
            <a:cxnLst/>
            <a:rect l="l" t="t" r="r" b="b"/>
            <a:pathLst>
              <a:path w="11939905" h="6628130">
                <a:moveTo>
                  <a:pt x="0" y="0"/>
                </a:moveTo>
                <a:lnTo>
                  <a:pt x="11939588" y="0"/>
                </a:lnTo>
                <a:lnTo>
                  <a:pt x="11939588" y="6627614"/>
                </a:lnTo>
                <a:lnTo>
                  <a:pt x="0" y="662761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99232" y="1883639"/>
            <a:ext cx="6936105" cy="0"/>
          </a:xfrm>
          <a:custGeom>
            <a:avLst/>
            <a:gdLst/>
            <a:ahLst/>
            <a:cxnLst/>
            <a:rect l="l" t="t" r="r" b="b"/>
            <a:pathLst>
              <a:path w="6936105">
                <a:moveTo>
                  <a:pt x="6935760" y="0"/>
                </a:moveTo>
                <a:lnTo>
                  <a:pt x="0" y="1"/>
                </a:lnTo>
              </a:path>
            </a:pathLst>
          </a:custGeom>
          <a:ln w="1270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99232" y="5066756"/>
            <a:ext cx="6936105" cy="0"/>
          </a:xfrm>
          <a:custGeom>
            <a:avLst/>
            <a:gdLst/>
            <a:ahLst/>
            <a:cxnLst/>
            <a:rect l="l" t="t" r="r" b="b"/>
            <a:pathLst>
              <a:path w="6936105">
                <a:moveTo>
                  <a:pt x="6935760" y="0"/>
                </a:moveTo>
                <a:lnTo>
                  <a:pt x="0" y="1"/>
                </a:lnTo>
              </a:path>
            </a:pathLst>
          </a:custGeom>
          <a:ln w="1270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86532" y="1885696"/>
            <a:ext cx="6961505" cy="3325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0690" marR="432434" indent="-1270" algn="ctr">
              <a:lnSpc>
                <a:spcPts val="8590"/>
              </a:lnSpc>
            </a:pPr>
            <a:r>
              <a:rPr sz="7900" b="0" spc="-15" dirty="0">
                <a:solidFill>
                  <a:srgbClr val="FFFFFF"/>
                </a:solidFill>
                <a:latin typeface="Calibri Light"/>
                <a:cs typeface="Calibri Light"/>
              </a:rPr>
              <a:t>Challenges </a:t>
            </a:r>
            <a:r>
              <a:rPr sz="7900" b="0" spc="-5" dirty="0">
                <a:solidFill>
                  <a:srgbClr val="FFFFFF"/>
                </a:solidFill>
                <a:latin typeface="Calibri Light"/>
                <a:cs typeface="Calibri Light"/>
              </a:rPr>
              <a:t>in  </a:t>
            </a:r>
            <a:r>
              <a:rPr sz="7900" b="0" spc="-30" dirty="0">
                <a:solidFill>
                  <a:srgbClr val="FFFFFF"/>
                </a:solidFill>
                <a:latin typeface="Calibri Light"/>
                <a:cs typeface="Calibri Light"/>
              </a:rPr>
              <a:t>Improving</a:t>
            </a:r>
            <a:r>
              <a:rPr sz="7900" b="0" spc="-40" dirty="0">
                <a:solidFill>
                  <a:srgbClr val="FFFFFF"/>
                </a:solidFill>
                <a:latin typeface="Calibri Light"/>
                <a:cs typeface="Calibri Light"/>
              </a:rPr>
              <a:t> Viral</a:t>
            </a:r>
            <a:endParaRPr sz="7900">
              <a:latin typeface="Calibri Light"/>
              <a:cs typeface="Calibri Light"/>
            </a:endParaRPr>
          </a:p>
          <a:p>
            <a:pPr algn="ctr">
              <a:lnSpc>
                <a:spcPts val="8360"/>
              </a:lnSpc>
              <a:tabLst>
                <a:tab pos="2680970" algn="l"/>
                <a:tab pos="6935470" algn="l"/>
              </a:tabLst>
            </a:pPr>
            <a:r>
              <a:rPr sz="7900" u="heavy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900" u="heavy" spc="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900" b="0" u="heavy" dirty="0">
                <a:solidFill>
                  <a:srgbClr val="FFFFFF"/>
                </a:solidFill>
                <a:latin typeface="Calibri Light"/>
                <a:cs typeface="Calibri Light"/>
              </a:rPr>
              <a:t>Load	</a:t>
            </a:r>
            <a:r>
              <a:rPr sz="7900" b="0" u="heavy" spc="-45" dirty="0">
                <a:solidFill>
                  <a:srgbClr val="FFFFFF"/>
                </a:solidFill>
                <a:latin typeface="Calibri Light"/>
                <a:cs typeface="Calibri Light"/>
              </a:rPr>
              <a:t>Coverage	</a:t>
            </a:r>
            <a:endParaRPr sz="790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6205" y="115192"/>
            <a:ext cx="11939905" cy="6628130"/>
          </a:xfrm>
          <a:custGeom>
            <a:avLst/>
            <a:gdLst/>
            <a:ahLst/>
            <a:cxnLst/>
            <a:rect l="l" t="t" r="r" b="b"/>
            <a:pathLst>
              <a:path w="11939905" h="6628130">
                <a:moveTo>
                  <a:pt x="0" y="0"/>
                </a:moveTo>
                <a:lnTo>
                  <a:pt x="11939588" y="0"/>
                </a:lnTo>
                <a:lnTo>
                  <a:pt x="11939588" y="6627614"/>
                </a:lnTo>
                <a:lnTo>
                  <a:pt x="0" y="662761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99232" y="1883639"/>
            <a:ext cx="6936105" cy="0"/>
          </a:xfrm>
          <a:custGeom>
            <a:avLst/>
            <a:gdLst/>
            <a:ahLst/>
            <a:cxnLst/>
            <a:rect l="l" t="t" r="r" b="b"/>
            <a:pathLst>
              <a:path w="6936105">
                <a:moveTo>
                  <a:pt x="6935760" y="0"/>
                </a:moveTo>
                <a:lnTo>
                  <a:pt x="0" y="1"/>
                </a:lnTo>
              </a:path>
            </a:pathLst>
          </a:custGeom>
          <a:ln w="1270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44440" y="776993"/>
            <a:ext cx="6309360" cy="885825"/>
          </a:xfrm>
          <a:custGeom>
            <a:avLst/>
            <a:gdLst/>
            <a:ahLst/>
            <a:cxnLst/>
            <a:rect l="l" t="t" r="r" b="b"/>
            <a:pathLst>
              <a:path w="6309359" h="885825">
                <a:moveTo>
                  <a:pt x="5866504" y="0"/>
                </a:moveTo>
                <a:lnTo>
                  <a:pt x="5866504" y="110717"/>
                </a:lnTo>
                <a:lnTo>
                  <a:pt x="0" y="110717"/>
                </a:lnTo>
                <a:lnTo>
                  <a:pt x="0" y="775002"/>
                </a:lnTo>
                <a:lnTo>
                  <a:pt x="5866504" y="775002"/>
                </a:lnTo>
                <a:lnTo>
                  <a:pt x="5866504" y="885713"/>
                </a:lnTo>
                <a:lnTo>
                  <a:pt x="6309360" y="442856"/>
                </a:lnTo>
                <a:lnTo>
                  <a:pt x="5866504" y="0"/>
                </a:lnTo>
                <a:close/>
              </a:path>
            </a:pathLst>
          </a:custGeom>
          <a:solidFill>
            <a:srgbClr val="CFD5EA">
              <a:alpha val="9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44440" y="776993"/>
            <a:ext cx="6309360" cy="885825"/>
          </a:xfrm>
          <a:custGeom>
            <a:avLst/>
            <a:gdLst/>
            <a:ahLst/>
            <a:cxnLst/>
            <a:rect l="l" t="t" r="r" b="b"/>
            <a:pathLst>
              <a:path w="6309359" h="885825">
                <a:moveTo>
                  <a:pt x="0" y="110717"/>
                </a:moveTo>
                <a:lnTo>
                  <a:pt x="5866504" y="110717"/>
                </a:lnTo>
                <a:lnTo>
                  <a:pt x="5866504" y="0"/>
                </a:lnTo>
                <a:lnTo>
                  <a:pt x="6309360" y="442856"/>
                </a:lnTo>
                <a:lnTo>
                  <a:pt x="5866504" y="885713"/>
                </a:lnTo>
                <a:lnTo>
                  <a:pt x="5866504" y="775002"/>
                </a:lnTo>
                <a:lnTo>
                  <a:pt x="0" y="775002"/>
                </a:lnTo>
                <a:lnTo>
                  <a:pt x="0" y="110717"/>
                </a:lnTo>
                <a:close/>
              </a:path>
            </a:pathLst>
          </a:custGeom>
          <a:ln w="12700">
            <a:solidFill>
              <a:srgbClr val="CFD5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041900" y="860551"/>
            <a:ext cx="5290820" cy="791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buChar char="•"/>
              <a:tabLst>
                <a:tab pos="184150" algn="l"/>
              </a:tabLst>
            </a:pPr>
            <a:r>
              <a:rPr sz="1600" spc="-10" dirty="0">
                <a:latin typeface="Calibri"/>
                <a:cs typeface="Calibri"/>
              </a:rPr>
              <a:t>Information </a:t>
            </a:r>
            <a:r>
              <a:rPr sz="1600" spc="-5" dirty="0">
                <a:latin typeface="Calibri"/>
                <a:cs typeface="Calibri"/>
              </a:rPr>
              <a:t>Flow </a:t>
            </a:r>
            <a:r>
              <a:rPr sz="1600" dirty="0">
                <a:latin typeface="Calibri"/>
                <a:cs typeface="Calibri"/>
              </a:rPr>
              <a:t>– </a:t>
            </a:r>
            <a:r>
              <a:rPr sz="1600" spc="-5" dirty="0">
                <a:latin typeface="Calibri"/>
                <a:cs typeface="Calibri"/>
              </a:rPr>
              <a:t>Documentation </a:t>
            </a:r>
            <a:r>
              <a:rPr sz="1600" dirty="0">
                <a:latin typeface="Calibri"/>
                <a:cs typeface="Calibri"/>
              </a:rPr>
              <a:t>&amp; </a:t>
            </a:r>
            <a:r>
              <a:rPr sz="1600" spc="-5" dirty="0">
                <a:latin typeface="Calibri"/>
                <a:cs typeface="Calibri"/>
              </a:rPr>
              <a:t>filing </a:t>
            </a:r>
            <a:r>
              <a:rPr sz="1600" dirty="0">
                <a:latin typeface="Calibri"/>
                <a:cs typeface="Calibri"/>
              </a:rPr>
              <a:t>of </a:t>
            </a:r>
            <a:r>
              <a:rPr sz="1600" spc="-5" dirty="0">
                <a:latin typeface="Calibri"/>
                <a:cs typeface="Calibri"/>
              </a:rPr>
              <a:t>medical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records</a:t>
            </a:r>
            <a:endParaRPr sz="1600">
              <a:latin typeface="Calibri"/>
              <a:cs typeface="Calibri"/>
            </a:endParaRPr>
          </a:p>
          <a:p>
            <a:pPr marL="184150" indent="-171450">
              <a:lnSpc>
                <a:spcPct val="100000"/>
              </a:lnSpc>
              <a:spcBef>
                <a:spcPts val="165"/>
              </a:spcBef>
              <a:buChar char="•"/>
              <a:tabLst>
                <a:tab pos="184150" algn="l"/>
              </a:tabLst>
            </a:pPr>
            <a:r>
              <a:rPr sz="1600" spc="-35" dirty="0">
                <a:latin typeface="Calibri"/>
                <a:cs typeface="Calibri"/>
              </a:rPr>
              <a:t>Travel </a:t>
            </a:r>
            <a:r>
              <a:rPr sz="1600" spc="-15" dirty="0">
                <a:latin typeface="Calibri"/>
                <a:cs typeface="Calibri"/>
              </a:rPr>
              <a:t>related </a:t>
            </a:r>
            <a:r>
              <a:rPr sz="1600" dirty="0">
                <a:latin typeface="Calibri"/>
                <a:cs typeface="Calibri"/>
              </a:rPr>
              <a:t>&amp; </a:t>
            </a:r>
            <a:r>
              <a:rPr sz="1600" spc="-5" dirty="0">
                <a:latin typeface="Calibri"/>
                <a:cs typeface="Calibri"/>
              </a:rPr>
              <a:t>lack </a:t>
            </a:r>
            <a:r>
              <a:rPr sz="1600" dirty="0">
                <a:latin typeface="Calibri"/>
                <a:cs typeface="Calibri"/>
              </a:rPr>
              <a:t>of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funds</a:t>
            </a:r>
            <a:endParaRPr sz="1600">
              <a:latin typeface="Calibri"/>
              <a:cs typeface="Calibri"/>
            </a:endParaRPr>
          </a:p>
          <a:p>
            <a:pPr marL="184150" indent="-171450">
              <a:lnSpc>
                <a:spcPct val="100000"/>
              </a:lnSpc>
              <a:spcBef>
                <a:spcPts val="90"/>
              </a:spcBef>
              <a:buChar char="•"/>
              <a:tabLst>
                <a:tab pos="184150" algn="l"/>
              </a:tabLst>
            </a:pPr>
            <a:r>
              <a:rPr sz="1600" spc="-5" dirty="0">
                <a:latin typeface="Calibri"/>
                <a:cs typeface="Calibri"/>
              </a:rPr>
              <a:t>Social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Distancing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38200" y="776993"/>
            <a:ext cx="4206240" cy="885825"/>
          </a:xfrm>
          <a:custGeom>
            <a:avLst/>
            <a:gdLst/>
            <a:ahLst/>
            <a:cxnLst/>
            <a:rect l="l" t="t" r="r" b="b"/>
            <a:pathLst>
              <a:path w="4206240" h="885825">
                <a:moveTo>
                  <a:pt x="4058616" y="0"/>
                </a:moveTo>
                <a:lnTo>
                  <a:pt x="147623" y="0"/>
                </a:lnTo>
                <a:lnTo>
                  <a:pt x="100962" y="7525"/>
                </a:lnTo>
                <a:lnTo>
                  <a:pt x="60438" y="28482"/>
                </a:lnTo>
                <a:lnTo>
                  <a:pt x="28482" y="60439"/>
                </a:lnTo>
                <a:lnTo>
                  <a:pt x="7525" y="100963"/>
                </a:lnTo>
                <a:lnTo>
                  <a:pt x="0" y="147623"/>
                </a:lnTo>
                <a:lnTo>
                  <a:pt x="0" y="738089"/>
                </a:lnTo>
                <a:lnTo>
                  <a:pt x="7525" y="784750"/>
                </a:lnTo>
                <a:lnTo>
                  <a:pt x="28482" y="825274"/>
                </a:lnTo>
                <a:lnTo>
                  <a:pt x="60438" y="857230"/>
                </a:lnTo>
                <a:lnTo>
                  <a:pt x="100962" y="878187"/>
                </a:lnTo>
                <a:lnTo>
                  <a:pt x="147623" y="885713"/>
                </a:lnTo>
                <a:lnTo>
                  <a:pt x="4058616" y="885713"/>
                </a:lnTo>
                <a:lnTo>
                  <a:pt x="4105276" y="878187"/>
                </a:lnTo>
                <a:lnTo>
                  <a:pt x="4145800" y="857230"/>
                </a:lnTo>
                <a:lnTo>
                  <a:pt x="4177757" y="825274"/>
                </a:lnTo>
                <a:lnTo>
                  <a:pt x="4198714" y="784750"/>
                </a:lnTo>
                <a:lnTo>
                  <a:pt x="4206240" y="738089"/>
                </a:lnTo>
                <a:lnTo>
                  <a:pt x="4206240" y="147623"/>
                </a:lnTo>
                <a:lnTo>
                  <a:pt x="4198714" y="100963"/>
                </a:lnTo>
                <a:lnTo>
                  <a:pt x="4177757" y="60439"/>
                </a:lnTo>
                <a:lnTo>
                  <a:pt x="4145800" y="28482"/>
                </a:lnTo>
                <a:lnTo>
                  <a:pt x="4105276" y="7525"/>
                </a:lnTo>
                <a:lnTo>
                  <a:pt x="4058616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8200" y="776993"/>
            <a:ext cx="4206240" cy="885825"/>
          </a:xfrm>
          <a:custGeom>
            <a:avLst/>
            <a:gdLst/>
            <a:ahLst/>
            <a:cxnLst/>
            <a:rect l="l" t="t" r="r" b="b"/>
            <a:pathLst>
              <a:path w="4206240" h="885825">
                <a:moveTo>
                  <a:pt x="0" y="147623"/>
                </a:moveTo>
                <a:lnTo>
                  <a:pt x="7525" y="100962"/>
                </a:lnTo>
                <a:lnTo>
                  <a:pt x="28482" y="60438"/>
                </a:lnTo>
                <a:lnTo>
                  <a:pt x="60438" y="28482"/>
                </a:lnTo>
                <a:lnTo>
                  <a:pt x="100962" y="7525"/>
                </a:lnTo>
                <a:lnTo>
                  <a:pt x="147623" y="0"/>
                </a:lnTo>
                <a:lnTo>
                  <a:pt x="4058617" y="0"/>
                </a:lnTo>
                <a:lnTo>
                  <a:pt x="4105277" y="7525"/>
                </a:lnTo>
                <a:lnTo>
                  <a:pt x="4145801" y="28482"/>
                </a:lnTo>
                <a:lnTo>
                  <a:pt x="4177757" y="60438"/>
                </a:lnTo>
                <a:lnTo>
                  <a:pt x="4198714" y="100962"/>
                </a:lnTo>
                <a:lnTo>
                  <a:pt x="4206240" y="147623"/>
                </a:lnTo>
                <a:lnTo>
                  <a:pt x="4206240" y="738089"/>
                </a:lnTo>
                <a:lnTo>
                  <a:pt x="4198714" y="784749"/>
                </a:lnTo>
                <a:lnTo>
                  <a:pt x="4177757" y="825274"/>
                </a:lnTo>
                <a:lnTo>
                  <a:pt x="4145801" y="857230"/>
                </a:lnTo>
                <a:lnTo>
                  <a:pt x="4105277" y="878187"/>
                </a:lnTo>
                <a:lnTo>
                  <a:pt x="4058617" y="885713"/>
                </a:lnTo>
                <a:lnTo>
                  <a:pt x="147623" y="885713"/>
                </a:lnTo>
                <a:lnTo>
                  <a:pt x="100962" y="878187"/>
                </a:lnTo>
                <a:lnTo>
                  <a:pt x="60438" y="857230"/>
                </a:lnTo>
                <a:lnTo>
                  <a:pt x="28482" y="825274"/>
                </a:lnTo>
                <a:lnTo>
                  <a:pt x="7525" y="784749"/>
                </a:lnTo>
                <a:lnTo>
                  <a:pt x="0" y="738089"/>
                </a:lnTo>
                <a:lnTo>
                  <a:pt x="0" y="147623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16939" y="81279"/>
            <a:ext cx="3689985" cy="149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0" spc="-5" dirty="0">
                <a:solidFill>
                  <a:srgbClr val="000000"/>
                </a:solidFill>
                <a:latin typeface="Calibri Light"/>
                <a:cs typeface="Calibri Light"/>
              </a:rPr>
              <a:t>Challenges</a:t>
            </a:r>
          </a:p>
          <a:p>
            <a:pPr marL="1704975" marR="5080" indent="-1334135">
              <a:lnSpc>
                <a:spcPts val="2710"/>
              </a:lnSpc>
              <a:spcBef>
                <a:spcPts val="860"/>
              </a:spcBef>
            </a:pPr>
            <a:r>
              <a:rPr sz="2500" spc="-10" dirty="0"/>
              <a:t>Care </a:t>
            </a:r>
            <a:r>
              <a:rPr sz="2500" dirty="0"/>
              <a:t>Not </a:t>
            </a:r>
            <a:r>
              <a:rPr sz="2500" spc="-15" dirty="0"/>
              <a:t>at </a:t>
            </a:r>
            <a:r>
              <a:rPr sz="2500" dirty="0"/>
              <a:t>Primary</a:t>
            </a:r>
            <a:r>
              <a:rPr sz="2500" spc="-50" dirty="0"/>
              <a:t> </a:t>
            </a:r>
            <a:r>
              <a:rPr sz="2500" spc="-5" dirty="0"/>
              <a:t>Clinic  </a:t>
            </a:r>
            <a:r>
              <a:rPr sz="2500" spc="-10" dirty="0"/>
              <a:t>Site*</a:t>
            </a:r>
            <a:endParaRPr sz="2500"/>
          </a:p>
        </p:txBody>
      </p:sp>
      <p:sp>
        <p:nvSpPr>
          <p:cNvPr id="8" name="object 8"/>
          <p:cNvSpPr/>
          <p:nvPr/>
        </p:nvSpPr>
        <p:spPr>
          <a:xfrm>
            <a:off x="5044440" y="1751279"/>
            <a:ext cx="6309360" cy="885825"/>
          </a:xfrm>
          <a:custGeom>
            <a:avLst/>
            <a:gdLst/>
            <a:ahLst/>
            <a:cxnLst/>
            <a:rect l="l" t="t" r="r" b="b"/>
            <a:pathLst>
              <a:path w="6309359" h="885825">
                <a:moveTo>
                  <a:pt x="5866504" y="0"/>
                </a:moveTo>
                <a:lnTo>
                  <a:pt x="5866504" y="110717"/>
                </a:lnTo>
                <a:lnTo>
                  <a:pt x="0" y="110717"/>
                </a:lnTo>
                <a:lnTo>
                  <a:pt x="0" y="775002"/>
                </a:lnTo>
                <a:lnTo>
                  <a:pt x="5866504" y="775002"/>
                </a:lnTo>
                <a:lnTo>
                  <a:pt x="5866504" y="885713"/>
                </a:lnTo>
                <a:lnTo>
                  <a:pt x="6309360" y="442856"/>
                </a:lnTo>
                <a:lnTo>
                  <a:pt x="5866504" y="0"/>
                </a:lnTo>
                <a:close/>
              </a:path>
            </a:pathLst>
          </a:custGeom>
          <a:solidFill>
            <a:srgbClr val="CFD5EA">
              <a:alpha val="9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44440" y="1751279"/>
            <a:ext cx="6309360" cy="885825"/>
          </a:xfrm>
          <a:custGeom>
            <a:avLst/>
            <a:gdLst/>
            <a:ahLst/>
            <a:cxnLst/>
            <a:rect l="l" t="t" r="r" b="b"/>
            <a:pathLst>
              <a:path w="6309359" h="885825">
                <a:moveTo>
                  <a:pt x="0" y="110717"/>
                </a:moveTo>
                <a:lnTo>
                  <a:pt x="5866504" y="110717"/>
                </a:lnTo>
                <a:lnTo>
                  <a:pt x="5866504" y="0"/>
                </a:lnTo>
                <a:lnTo>
                  <a:pt x="6309360" y="442856"/>
                </a:lnTo>
                <a:lnTo>
                  <a:pt x="5866504" y="885713"/>
                </a:lnTo>
                <a:lnTo>
                  <a:pt x="5866504" y="775002"/>
                </a:lnTo>
                <a:lnTo>
                  <a:pt x="0" y="775002"/>
                </a:lnTo>
                <a:lnTo>
                  <a:pt x="0" y="110717"/>
                </a:lnTo>
                <a:close/>
              </a:path>
            </a:pathLst>
          </a:custGeom>
          <a:ln w="12700">
            <a:solidFill>
              <a:srgbClr val="CFD5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041900" y="2101088"/>
            <a:ext cx="4163060" cy="270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buChar char="•"/>
              <a:tabLst>
                <a:tab pos="184150" algn="l"/>
              </a:tabLst>
            </a:pPr>
            <a:r>
              <a:rPr sz="1600" spc="-10" dirty="0">
                <a:latin typeface="Calibri"/>
                <a:cs typeface="Calibri"/>
              </a:rPr>
              <a:t>Client testing </a:t>
            </a:r>
            <a:r>
              <a:rPr sz="1600" spc="-5" dirty="0">
                <a:latin typeface="Calibri"/>
                <a:cs typeface="Calibri"/>
              </a:rPr>
              <a:t>is out </a:t>
            </a:r>
            <a:r>
              <a:rPr sz="1600" dirty="0">
                <a:latin typeface="Calibri"/>
                <a:cs typeface="Calibri"/>
              </a:rPr>
              <a:t>of </a:t>
            </a:r>
            <a:r>
              <a:rPr sz="1600" spc="-10" dirty="0">
                <a:latin typeface="Calibri"/>
                <a:cs typeface="Calibri"/>
              </a:rPr>
              <a:t>sync </a:t>
            </a:r>
            <a:r>
              <a:rPr sz="1600" spc="-5" dirty="0">
                <a:latin typeface="Calibri"/>
                <a:cs typeface="Calibri"/>
              </a:rPr>
              <a:t>with assigned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cohort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38200" y="1751279"/>
            <a:ext cx="4206240" cy="885825"/>
          </a:xfrm>
          <a:custGeom>
            <a:avLst/>
            <a:gdLst/>
            <a:ahLst/>
            <a:cxnLst/>
            <a:rect l="l" t="t" r="r" b="b"/>
            <a:pathLst>
              <a:path w="4206240" h="885825">
                <a:moveTo>
                  <a:pt x="4058616" y="0"/>
                </a:moveTo>
                <a:lnTo>
                  <a:pt x="147623" y="0"/>
                </a:lnTo>
                <a:lnTo>
                  <a:pt x="100962" y="7525"/>
                </a:lnTo>
                <a:lnTo>
                  <a:pt x="60438" y="28482"/>
                </a:lnTo>
                <a:lnTo>
                  <a:pt x="28482" y="60439"/>
                </a:lnTo>
                <a:lnTo>
                  <a:pt x="7525" y="100963"/>
                </a:lnTo>
                <a:lnTo>
                  <a:pt x="0" y="147623"/>
                </a:lnTo>
                <a:lnTo>
                  <a:pt x="0" y="738089"/>
                </a:lnTo>
                <a:lnTo>
                  <a:pt x="7525" y="784750"/>
                </a:lnTo>
                <a:lnTo>
                  <a:pt x="28482" y="825274"/>
                </a:lnTo>
                <a:lnTo>
                  <a:pt x="60438" y="857230"/>
                </a:lnTo>
                <a:lnTo>
                  <a:pt x="100962" y="878187"/>
                </a:lnTo>
                <a:lnTo>
                  <a:pt x="147623" y="885713"/>
                </a:lnTo>
                <a:lnTo>
                  <a:pt x="4058616" y="885713"/>
                </a:lnTo>
                <a:lnTo>
                  <a:pt x="4105276" y="878187"/>
                </a:lnTo>
                <a:lnTo>
                  <a:pt x="4145800" y="857230"/>
                </a:lnTo>
                <a:lnTo>
                  <a:pt x="4177757" y="825274"/>
                </a:lnTo>
                <a:lnTo>
                  <a:pt x="4198714" y="784750"/>
                </a:lnTo>
                <a:lnTo>
                  <a:pt x="4206240" y="738089"/>
                </a:lnTo>
                <a:lnTo>
                  <a:pt x="4206240" y="147623"/>
                </a:lnTo>
                <a:lnTo>
                  <a:pt x="4198714" y="100963"/>
                </a:lnTo>
                <a:lnTo>
                  <a:pt x="4177757" y="60439"/>
                </a:lnTo>
                <a:lnTo>
                  <a:pt x="4145800" y="28482"/>
                </a:lnTo>
                <a:lnTo>
                  <a:pt x="4105276" y="7525"/>
                </a:lnTo>
                <a:lnTo>
                  <a:pt x="4058616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38200" y="1751279"/>
            <a:ext cx="4206240" cy="885825"/>
          </a:xfrm>
          <a:custGeom>
            <a:avLst/>
            <a:gdLst/>
            <a:ahLst/>
            <a:cxnLst/>
            <a:rect l="l" t="t" r="r" b="b"/>
            <a:pathLst>
              <a:path w="4206240" h="885825">
                <a:moveTo>
                  <a:pt x="0" y="147623"/>
                </a:moveTo>
                <a:lnTo>
                  <a:pt x="7525" y="100962"/>
                </a:lnTo>
                <a:lnTo>
                  <a:pt x="28482" y="60438"/>
                </a:lnTo>
                <a:lnTo>
                  <a:pt x="60438" y="28482"/>
                </a:lnTo>
                <a:lnTo>
                  <a:pt x="100962" y="7525"/>
                </a:lnTo>
                <a:lnTo>
                  <a:pt x="147623" y="0"/>
                </a:lnTo>
                <a:lnTo>
                  <a:pt x="4058617" y="0"/>
                </a:lnTo>
                <a:lnTo>
                  <a:pt x="4105277" y="7525"/>
                </a:lnTo>
                <a:lnTo>
                  <a:pt x="4145801" y="28482"/>
                </a:lnTo>
                <a:lnTo>
                  <a:pt x="4177757" y="60438"/>
                </a:lnTo>
                <a:lnTo>
                  <a:pt x="4198714" y="100962"/>
                </a:lnTo>
                <a:lnTo>
                  <a:pt x="4206240" y="147623"/>
                </a:lnTo>
                <a:lnTo>
                  <a:pt x="4206240" y="738089"/>
                </a:lnTo>
                <a:lnTo>
                  <a:pt x="4198714" y="784749"/>
                </a:lnTo>
                <a:lnTo>
                  <a:pt x="4177757" y="825274"/>
                </a:lnTo>
                <a:lnTo>
                  <a:pt x="4145801" y="857230"/>
                </a:lnTo>
                <a:lnTo>
                  <a:pt x="4105277" y="878187"/>
                </a:lnTo>
                <a:lnTo>
                  <a:pt x="4058617" y="885713"/>
                </a:lnTo>
                <a:lnTo>
                  <a:pt x="147623" y="885713"/>
                </a:lnTo>
                <a:lnTo>
                  <a:pt x="100962" y="878187"/>
                </a:lnTo>
                <a:lnTo>
                  <a:pt x="60438" y="857230"/>
                </a:lnTo>
                <a:lnTo>
                  <a:pt x="28482" y="825274"/>
                </a:lnTo>
                <a:lnTo>
                  <a:pt x="7525" y="784749"/>
                </a:lnTo>
                <a:lnTo>
                  <a:pt x="0" y="738089"/>
                </a:lnTo>
                <a:lnTo>
                  <a:pt x="0" y="147623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917509" y="1968500"/>
            <a:ext cx="2047875" cy="415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Cohort</a:t>
            </a:r>
            <a:r>
              <a:rPr sz="25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Forming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044440" y="2725563"/>
            <a:ext cx="6309360" cy="885825"/>
          </a:xfrm>
          <a:custGeom>
            <a:avLst/>
            <a:gdLst/>
            <a:ahLst/>
            <a:cxnLst/>
            <a:rect l="l" t="t" r="r" b="b"/>
            <a:pathLst>
              <a:path w="6309359" h="885825">
                <a:moveTo>
                  <a:pt x="5866504" y="0"/>
                </a:moveTo>
                <a:lnTo>
                  <a:pt x="5866504" y="110718"/>
                </a:lnTo>
                <a:lnTo>
                  <a:pt x="0" y="110718"/>
                </a:lnTo>
                <a:lnTo>
                  <a:pt x="0" y="775002"/>
                </a:lnTo>
                <a:lnTo>
                  <a:pt x="5866504" y="775002"/>
                </a:lnTo>
                <a:lnTo>
                  <a:pt x="5866504" y="885713"/>
                </a:lnTo>
                <a:lnTo>
                  <a:pt x="6309360" y="442856"/>
                </a:lnTo>
                <a:lnTo>
                  <a:pt x="5866504" y="0"/>
                </a:lnTo>
                <a:close/>
              </a:path>
            </a:pathLst>
          </a:custGeom>
          <a:solidFill>
            <a:srgbClr val="CFD5EA">
              <a:alpha val="9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44440" y="2725563"/>
            <a:ext cx="6309360" cy="885825"/>
          </a:xfrm>
          <a:custGeom>
            <a:avLst/>
            <a:gdLst/>
            <a:ahLst/>
            <a:cxnLst/>
            <a:rect l="l" t="t" r="r" b="b"/>
            <a:pathLst>
              <a:path w="6309359" h="885825">
                <a:moveTo>
                  <a:pt x="0" y="110717"/>
                </a:moveTo>
                <a:lnTo>
                  <a:pt x="5866504" y="110717"/>
                </a:lnTo>
                <a:lnTo>
                  <a:pt x="5866504" y="0"/>
                </a:lnTo>
                <a:lnTo>
                  <a:pt x="6309360" y="442856"/>
                </a:lnTo>
                <a:lnTo>
                  <a:pt x="5866504" y="885713"/>
                </a:lnTo>
                <a:lnTo>
                  <a:pt x="5866504" y="775002"/>
                </a:lnTo>
                <a:lnTo>
                  <a:pt x="0" y="775002"/>
                </a:lnTo>
                <a:lnTo>
                  <a:pt x="0" y="110717"/>
                </a:lnTo>
                <a:close/>
              </a:path>
            </a:pathLst>
          </a:custGeom>
          <a:ln w="12700">
            <a:solidFill>
              <a:srgbClr val="CFD5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041900" y="2828544"/>
            <a:ext cx="5351780" cy="478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marR="5080" indent="-171450">
              <a:lnSpc>
                <a:spcPts val="1800"/>
              </a:lnSpc>
              <a:buChar char="•"/>
              <a:tabLst>
                <a:tab pos="184150" algn="l"/>
              </a:tabLst>
            </a:pPr>
            <a:r>
              <a:rPr sz="1600" spc="-5" dirty="0">
                <a:latin typeface="Calibri"/>
                <a:cs typeface="Calibri"/>
              </a:rPr>
              <a:t>Given multiple cohorts </a:t>
            </a:r>
            <a:r>
              <a:rPr sz="1600" spc="-10" dirty="0">
                <a:latin typeface="Calibri"/>
                <a:cs typeface="Calibri"/>
              </a:rPr>
              <a:t>over many years, </a:t>
            </a:r>
            <a:r>
              <a:rPr sz="1600" spc="-5" dirty="0">
                <a:latin typeface="Calibri"/>
                <a:cs typeface="Calibri"/>
              </a:rPr>
              <a:t>no </a:t>
            </a:r>
            <a:r>
              <a:rPr sz="1600" spc="-10" dirty="0">
                <a:latin typeface="Calibri"/>
                <a:cs typeface="Calibri"/>
              </a:rPr>
              <a:t>reliable </a:t>
            </a:r>
            <a:r>
              <a:rPr sz="1600" spc="-5" dirty="0">
                <a:latin typeface="Calibri"/>
                <a:cs typeface="Calibri"/>
              </a:rPr>
              <a:t>method </a:t>
            </a:r>
            <a:r>
              <a:rPr sz="1600" spc="-10" dirty="0">
                <a:latin typeface="Calibri"/>
                <a:cs typeface="Calibri"/>
              </a:rPr>
              <a:t>to  </a:t>
            </a:r>
            <a:r>
              <a:rPr sz="1600" spc="-5" dirty="0">
                <a:latin typeface="Calibri"/>
                <a:cs typeface="Calibri"/>
              </a:rPr>
              <a:t>identify eligible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clients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38200" y="2725563"/>
            <a:ext cx="4206240" cy="885825"/>
          </a:xfrm>
          <a:custGeom>
            <a:avLst/>
            <a:gdLst/>
            <a:ahLst/>
            <a:cxnLst/>
            <a:rect l="l" t="t" r="r" b="b"/>
            <a:pathLst>
              <a:path w="4206240" h="885825">
                <a:moveTo>
                  <a:pt x="4058616" y="0"/>
                </a:moveTo>
                <a:lnTo>
                  <a:pt x="147623" y="0"/>
                </a:lnTo>
                <a:lnTo>
                  <a:pt x="100962" y="7525"/>
                </a:lnTo>
                <a:lnTo>
                  <a:pt x="60438" y="28482"/>
                </a:lnTo>
                <a:lnTo>
                  <a:pt x="28482" y="60439"/>
                </a:lnTo>
                <a:lnTo>
                  <a:pt x="7525" y="100963"/>
                </a:lnTo>
                <a:lnTo>
                  <a:pt x="0" y="147623"/>
                </a:lnTo>
                <a:lnTo>
                  <a:pt x="0" y="738089"/>
                </a:lnTo>
                <a:lnTo>
                  <a:pt x="7525" y="784750"/>
                </a:lnTo>
                <a:lnTo>
                  <a:pt x="28482" y="825274"/>
                </a:lnTo>
                <a:lnTo>
                  <a:pt x="60438" y="857230"/>
                </a:lnTo>
                <a:lnTo>
                  <a:pt x="100962" y="878187"/>
                </a:lnTo>
                <a:lnTo>
                  <a:pt x="147623" y="885713"/>
                </a:lnTo>
                <a:lnTo>
                  <a:pt x="4058616" y="885713"/>
                </a:lnTo>
                <a:lnTo>
                  <a:pt x="4105276" y="878187"/>
                </a:lnTo>
                <a:lnTo>
                  <a:pt x="4145800" y="857230"/>
                </a:lnTo>
                <a:lnTo>
                  <a:pt x="4177757" y="825274"/>
                </a:lnTo>
                <a:lnTo>
                  <a:pt x="4198714" y="784750"/>
                </a:lnTo>
                <a:lnTo>
                  <a:pt x="4206240" y="738089"/>
                </a:lnTo>
                <a:lnTo>
                  <a:pt x="4206240" y="147623"/>
                </a:lnTo>
                <a:lnTo>
                  <a:pt x="4198714" y="100963"/>
                </a:lnTo>
                <a:lnTo>
                  <a:pt x="4177757" y="60439"/>
                </a:lnTo>
                <a:lnTo>
                  <a:pt x="4145800" y="28482"/>
                </a:lnTo>
                <a:lnTo>
                  <a:pt x="4105276" y="7525"/>
                </a:lnTo>
                <a:lnTo>
                  <a:pt x="4058616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38200" y="2725563"/>
            <a:ext cx="4206240" cy="885825"/>
          </a:xfrm>
          <a:custGeom>
            <a:avLst/>
            <a:gdLst/>
            <a:ahLst/>
            <a:cxnLst/>
            <a:rect l="l" t="t" r="r" b="b"/>
            <a:pathLst>
              <a:path w="4206240" h="885825">
                <a:moveTo>
                  <a:pt x="0" y="147623"/>
                </a:moveTo>
                <a:lnTo>
                  <a:pt x="7525" y="100962"/>
                </a:lnTo>
                <a:lnTo>
                  <a:pt x="28482" y="60438"/>
                </a:lnTo>
                <a:lnTo>
                  <a:pt x="60438" y="28482"/>
                </a:lnTo>
                <a:lnTo>
                  <a:pt x="100962" y="7525"/>
                </a:lnTo>
                <a:lnTo>
                  <a:pt x="147623" y="0"/>
                </a:lnTo>
                <a:lnTo>
                  <a:pt x="4058617" y="0"/>
                </a:lnTo>
                <a:lnTo>
                  <a:pt x="4105277" y="7525"/>
                </a:lnTo>
                <a:lnTo>
                  <a:pt x="4145801" y="28482"/>
                </a:lnTo>
                <a:lnTo>
                  <a:pt x="4177757" y="60438"/>
                </a:lnTo>
                <a:lnTo>
                  <a:pt x="4198714" y="100962"/>
                </a:lnTo>
                <a:lnTo>
                  <a:pt x="4206240" y="147623"/>
                </a:lnTo>
                <a:lnTo>
                  <a:pt x="4206240" y="738089"/>
                </a:lnTo>
                <a:lnTo>
                  <a:pt x="4198714" y="784749"/>
                </a:lnTo>
                <a:lnTo>
                  <a:pt x="4177757" y="825274"/>
                </a:lnTo>
                <a:lnTo>
                  <a:pt x="4145801" y="857230"/>
                </a:lnTo>
                <a:lnTo>
                  <a:pt x="4105277" y="878187"/>
                </a:lnTo>
                <a:lnTo>
                  <a:pt x="4058617" y="885713"/>
                </a:lnTo>
                <a:lnTo>
                  <a:pt x="147623" y="885713"/>
                </a:lnTo>
                <a:lnTo>
                  <a:pt x="100962" y="878187"/>
                </a:lnTo>
                <a:lnTo>
                  <a:pt x="60438" y="857230"/>
                </a:lnTo>
                <a:lnTo>
                  <a:pt x="28482" y="825274"/>
                </a:lnTo>
                <a:lnTo>
                  <a:pt x="7525" y="784749"/>
                </a:lnTo>
                <a:lnTo>
                  <a:pt x="0" y="738089"/>
                </a:lnTo>
                <a:lnTo>
                  <a:pt x="0" y="147623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203038" y="2814319"/>
            <a:ext cx="3476625" cy="713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04290" marR="5080" indent="-1292225">
              <a:lnSpc>
                <a:spcPts val="2690"/>
              </a:lnSpc>
            </a:pP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Identification 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VL-Eligible  Clients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044440" y="3699847"/>
            <a:ext cx="6309360" cy="885825"/>
          </a:xfrm>
          <a:custGeom>
            <a:avLst/>
            <a:gdLst/>
            <a:ahLst/>
            <a:cxnLst/>
            <a:rect l="l" t="t" r="r" b="b"/>
            <a:pathLst>
              <a:path w="6309359" h="885825">
                <a:moveTo>
                  <a:pt x="5866504" y="0"/>
                </a:moveTo>
                <a:lnTo>
                  <a:pt x="5866504" y="110717"/>
                </a:lnTo>
                <a:lnTo>
                  <a:pt x="0" y="110717"/>
                </a:lnTo>
                <a:lnTo>
                  <a:pt x="0" y="775002"/>
                </a:lnTo>
                <a:lnTo>
                  <a:pt x="5866504" y="775002"/>
                </a:lnTo>
                <a:lnTo>
                  <a:pt x="5866504" y="885713"/>
                </a:lnTo>
                <a:lnTo>
                  <a:pt x="6309360" y="442856"/>
                </a:lnTo>
                <a:lnTo>
                  <a:pt x="5866504" y="0"/>
                </a:lnTo>
                <a:close/>
              </a:path>
            </a:pathLst>
          </a:custGeom>
          <a:solidFill>
            <a:srgbClr val="CFD5EA">
              <a:alpha val="9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44440" y="3699847"/>
            <a:ext cx="6309360" cy="885825"/>
          </a:xfrm>
          <a:custGeom>
            <a:avLst/>
            <a:gdLst/>
            <a:ahLst/>
            <a:cxnLst/>
            <a:rect l="l" t="t" r="r" b="b"/>
            <a:pathLst>
              <a:path w="6309359" h="885825">
                <a:moveTo>
                  <a:pt x="0" y="110717"/>
                </a:moveTo>
                <a:lnTo>
                  <a:pt x="5866504" y="110717"/>
                </a:lnTo>
                <a:lnTo>
                  <a:pt x="5866504" y="0"/>
                </a:lnTo>
                <a:lnTo>
                  <a:pt x="6309360" y="442856"/>
                </a:lnTo>
                <a:lnTo>
                  <a:pt x="5866504" y="885713"/>
                </a:lnTo>
                <a:lnTo>
                  <a:pt x="5866504" y="775002"/>
                </a:lnTo>
                <a:lnTo>
                  <a:pt x="0" y="775002"/>
                </a:lnTo>
                <a:lnTo>
                  <a:pt x="0" y="110717"/>
                </a:lnTo>
                <a:close/>
              </a:path>
            </a:pathLst>
          </a:custGeom>
          <a:ln w="12700">
            <a:solidFill>
              <a:srgbClr val="CFD5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041900" y="3783583"/>
            <a:ext cx="4231640" cy="535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buChar char="•"/>
              <a:tabLst>
                <a:tab pos="184150" algn="l"/>
              </a:tabLst>
            </a:pPr>
            <a:r>
              <a:rPr sz="1600" spc="-10" dirty="0">
                <a:latin typeface="Calibri"/>
                <a:cs typeface="Calibri"/>
              </a:rPr>
              <a:t>Duplicate </a:t>
            </a:r>
            <a:r>
              <a:rPr sz="1600" spc="-15" dirty="0">
                <a:latin typeface="Calibri"/>
                <a:cs typeface="Calibri"/>
              </a:rPr>
              <a:t>Systems </a:t>
            </a:r>
            <a:r>
              <a:rPr sz="1600" dirty="0">
                <a:latin typeface="Calibri"/>
                <a:cs typeface="Calibri"/>
              </a:rPr>
              <a:t>– Diary </a:t>
            </a:r>
            <a:r>
              <a:rPr sz="1600" spc="-5" dirty="0">
                <a:latin typeface="Calibri"/>
                <a:cs typeface="Calibri"/>
              </a:rPr>
              <a:t>and electronic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systems</a:t>
            </a:r>
            <a:endParaRPr sz="1600">
              <a:latin typeface="Calibri"/>
              <a:cs typeface="Calibri"/>
            </a:endParaRPr>
          </a:p>
          <a:p>
            <a:pPr marL="184150" indent="-171450">
              <a:lnSpc>
                <a:spcPct val="100000"/>
              </a:lnSpc>
              <a:spcBef>
                <a:spcPts val="165"/>
              </a:spcBef>
              <a:buChar char="•"/>
              <a:tabLst>
                <a:tab pos="184150" algn="l"/>
              </a:tabLst>
            </a:pPr>
            <a:r>
              <a:rPr sz="1600" spc="-5" dirty="0">
                <a:latin typeface="Calibri"/>
                <a:cs typeface="Calibri"/>
              </a:rPr>
              <a:t>Lack of </a:t>
            </a:r>
            <a:r>
              <a:rPr sz="1600" spc="-10" dirty="0">
                <a:latin typeface="Calibri"/>
                <a:cs typeface="Calibri"/>
              </a:rPr>
              <a:t>reminders </a:t>
            </a:r>
            <a:r>
              <a:rPr sz="1600" dirty="0">
                <a:latin typeface="Calibri"/>
                <a:cs typeface="Calibri"/>
              </a:rPr>
              <a:t>– Pt.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forgets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38200" y="3699847"/>
            <a:ext cx="4206240" cy="885825"/>
          </a:xfrm>
          <a:custGeom>
            <a:avLst/>
            <a:gdLst/>
            <a:ahLst/>
            <a:cxnLst/>
            <a:rect l="l" t="t" r="r" b="b"/>
            <a:pathLst>
              <a:path w="4206240" h="885825">
                <a:moveTo>
                  <a:pt x="4058616" y="0"/>
                </a:moveTo>
                <a:lnTo>
                  <a:pt x="147623" y="0"/>
                </a:lnTo>
                <a:lnTo>
                  <a:pt x="100962" y="7525"/>
                </a:lnTo>
                <a:lnTo>
                  <a:pt x="60438" y="28482"/>
                </a:lnTo>
                <a:lnTo>
                  <a:pt x="28482" y="60439"/>
                </a:lnTo>
                <a:lnTo>
                  <a:pt x="7525" y="100963"/>
                </a:lnTo>
                <a:lnTo>
                  <a:pt x="0" y="147623"/>
                </a:lnTo>
                <a:lnTo>
                  <a:pt x="0" y="738089"/>
                </a:lnTo>
                <a:lnTo>
                  <a:pt x="7525" y="784750"/>
                </a:lnTo>
                <a:lnTo>
                  <a:pt x="28482" y="825274"/>
                </a:lnTo>
                <a:lnTo>
                  <a:pt x="60438" y="857230"/>
                </a:lnTo>
                <a:lnTo>
                  <a:pt x="100962" y="878187"/>
                </a:lnTo>
                <a:lnTo>
                  <a:pt x="147623" y="885713"/>
                </a:lnTo>
                <a:lnTo>
                  <a:pt x="4058616" y="885713"/>
                </a:lnTo>
                <a:lnTo>
                  <a:pt x="4105276" y="878187"/>
                </a:lnTo>
                <a:lnTo>
                  <a:pt x="4145800" y="857230"/>
                </a:lnTo>
                <a:lnTo>
                  <a:pt x="4177757" y="825274"/>
                </a:lnTo>
                <a:lnTo>
                  <a:pt x="4198714" y="784750"/>
                </a:lnTo>
                <a:lnTo>
                  <a:pt x="4206240" y="738089"/>
                </a:lnTo>
                <a:lnTo>
                  <a:pt x="4206240" y="147623"/>
                </a:lnTo>
                <a:lnTo>
                  <a:pt x="4198714" y="100963"/>
                </a:lnTo>
                <a:lnTo>
                  <a:pt x="4177757" y="60439"/>
                </a:lnTo>
                <a:lnTo>
                  <a:pt x="4145800" y="28482"/>
                </a:lnTo>
                <a:lnTo>
                  <a:pt x="4105276" y="7525"/>
                </a:lnTo>
                <a:lnTo>
                  <a:pt x="4058616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38200" y="3699847"/>
            <a:ext cx="4206240" cy="885825"/>
          </a:xfrm>
          <a:custGeom>
            <a:avLst/>
            <a:gdLst/>
            <a:ahLst/>
            <a:cxnLst/>
            <a:rect l="l" t="t" r="r" b="b"/>
            <a:pathLst>
              <a:path w="4206240" h="885825">
                <a:moveTo>
                  <a:pt x="0" y="147623"/>
                </a:moveTo>
                <a:lnTo>
                  <a:pt x="7525" y="100962"/>
                </a:lnTo>
                <a:lnTo>
                  <a:pt x="28482" y="60438"/>
                </a:lnTo>
                <a:lnTo>
                  <a:pt x="60438" y="28482"/>
                </a:lnTo>
                <a:lnTo>
                  <a:pt x="100962" y="7525"/>
                </a:lnTo>
                <a:lnTo>
                  <a:pt x="147623" y="0"/>
                </a:lnTo>
                <a:lnTo>
                  <a:pt x="4058617" y="0"/>
                </a:lnTo>
                <a:lnTo>
                  <a:pt x="4105277" y="7525"/>
                </a:lnTo>
                <a:lnTo>
                  <a:pt x="4145801" y="28482"/>
                </a:lnTo>
                <a:lnTo>
                  <a:pt x="4177757" y="60438"/>
                </a:lnTo>
                <a:lnTo>
                  <a:pt x="4198714" y="100962"/>
                </a:lnTo>
                <a:lnTo>
                  <a:pt x="4206240" y="147623"/>
                </a:lnTo>
                <a:lnTo>
                  <a:pt x="4206240" y="738089"/>
                </a:lnTo>
                <a:lnTo>
                  <a:pt x="4198714" y="784749"/>
                </a:lnTo>
                <a:lnTo>
                  <a:pt x="4177757" y="825274"/>
                </a:lnTo>
                <a:lnTo>
                  <a:pt x="4145801" y="857230"/>
                </a:lnTo>
                <a:lnTo>
                  <a:pt x="4105277" y="878187"/>
                </a:lnTo>
                <a:lnTo>
                  <a:pt x="4058617" y="885713"/>
                </a:lnTo>
                <a:lnTo>
                  <a:pt x="147623" y="885713"/>
                </a:lnTo>
                <a:lnTo>
                  <a:pt x="100962" y="878187"/>
                </a:lnTo>
                <a:lnTo>
                  <a:pt x="60438" y="857230"/>
                </a:lnTo>
                <a:lnTo>
                  <a:pt x="28482" y="825274"/>
                </a:lnTo>
                <a:lnTo>
                  <a:pt x="7525" y="784749"/>
                </a:lnTo>
                <a:lnTo>
                  <a:pt x="0" y="738089"/>
                </a:lnTo>
                <a:lnTo>
                  <a:pt x="0" y="147623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578895" y="3916171"/>
            <a:ext cx="2725420" cy="415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Appointment</a:t>
            </a:r>
            <a:r>
              <a:rPr sz="25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20" dirty="0">
                <a:solidFill>
                  <a:srgbClr val="FFFFFF"/>
                </a:solidFill>
                <a:latin typeface="Calibri"/>
                <a:cs typeface="Calibri"/>
              </a:rPr>
              <a:t>System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044440" y="4674133"/>
            <a:ext cx="6309360" cy="885825"/>
          </a:xfrm>
          <a:custGeom>
            <a:avLst/>
            <a:gdLst/>
            <a:ahLst/>
            <a:cxnLst/>
            <a:rect l="l" t="t" r="r" b="b"/>
            <a:pathLst>
              <a:path w="6309359" h="885825">
                <a:moveTo>
                  <a:pt x="5866504" y="0"/>
                </a:moveTo>
                <a:lnTo>
                  <a:pt x="5866504" y="110717"/>
                </a:lnTo>
                <a:lnTo>
                  <a:pt x="0" y="110717"/>
                </a:lnTo>
                <a:lnTo>
                  <a:pt x="0" y="775002"/>
                </a:lnTo>
                <a:lnTo>
                  <a:pt x="5866504" y="775002"/>
                </a:lnTo>
                <a:lnTo>
                  <a:pt x="5866504" y="885711"/>
                </a:lnTo>
                <a:lnTo>
                  <a:pt x="6309360" y="442855"/>
                </a:lnTo>
                <a:lnTo>
                  <a:pt x="5866504" y="0"/>
                </a:lnTo>
                <a:close/>
              </a:path>
            </a:pathLst>
          </a:custGeom>
          <a:solidFill>
            <a:srgbClr val="CFD5EA">
              <a:alpha val="9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044440" y="4674133"/>
            <a:ext cx="6309360" cy="885825"/>
          </a:xfrm>
          <a:custGeom>
            <a:avLst/>
            <a:gdLst/>
            <a:ahLst/>
            <a:cxnLst/>
            <a:rect l="l" t="t" r="r" b="b"/>
            <a:pathLst>
              <a:path w="6309359" h="885825">
                <a:moveTo>
                  <a:pt x="0" y="110717"/>
                </a:moveTo>
                <a:lnTo>
                  <a:pt x="5866504" y="110717"/>
                </a:lnTo>
                <a:lnTo>
                  <a:pt x="5866504" y="0"/>
                </a:lnTo>
                <a:lnTo>
                  <a:pt x="6309360" y="442856"/>
                </a:lnTo>
                <a:lnTo>
                  <a:pt x="5866504" y="885713"/>
                </a:lnTo>
                <a:lnTo>
                  <a:pt x="5866504" y="775002"/>
                </a:lnTo>
                <a:lnTo>
                  <a:pt x="0" y="775002"/>
                </a:lnTo>
                <a:lnTo>
                  <a:pt x="0" y="110717"/>
                </a:lnTo>
                <a:close/>
              </a:path>
            </a:pathLst>
          </a:custGeom>
          <a:ln w="12700">
            <a:solidFill>
              <a:srgbClr val="CFD5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041900" y="4755895"/>
            <a:ext cx="4484370" cy="539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buChar char="•"/>
              <a:tabLst>
                <a:tab pos="184150" algn="l"/>
              </a:tabLst>
            </a:pPr>
            <a:r>
              <a:rPr sz="1600" spc="-5" dirty="0">
                <a:latin typeface="Calibri"/>
                <a:cs typeface="Calibri"/>
              </a:rPr>
              <a:t>Lack </a:t>
            </a:r>
            <a:r>
              <a:rPr sz="1600" dirty="0">
                <a:latin typeface="Calibri"/>
                <a:cs typeface="Calibri"/>
              </a:rPr>
              <a:t>of </a:t>
            </a:r>
            <a:r>
              <a:rPr sz="1600" spc="-5" dirty="0">
                <a:latin typeface="Calibri"/>
                <a:cs typeface="Calibri"/>
              </a:rPr>
              <a:t>client </a:t>
            </a:r>
            <a:r>
              <a:rPr sz="1600" spc="-10" dirty="0">
                <a:latin typeface="Calibri"/>
                <a:cs typeface="Calibri"/>
              </a:rPr>
              <a:t>ownership </a:t>
            </a:r>
            <a:r>
              <a:rPr sz="1600" dirty="0">
                <a:latin typeface="Calibri"/>
                <a:cs typeface="Calibri"/>
              </a:rPr>
              <a:t>of </a:t>
            </a:r>
            <a:r>
              <a:rPr sz="1600" spc="-5" dirty="0">
                <a:latin typeface="Calibri"/>
                <a:cs typeface="Calibri"/>
              </a:rPr>
              <a:t>own health </a:t>
            </a:r>
            <a:r>
              <a:rPr sz="1600" dirty="0">
                <a:latin typeface="Calibri"/>
                <a:cs typeface="Calibri"/>
              </a:rPr>
              <a:t>&amp;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healthcare</a:t>
            </a:r>
            <a:endParaRPr sz="1600">
              <a:latin typeface="Calibri"/>
              <a:cs typeface="Calibri"/>
            </a:endParaRPr>
          </a:p>
          <a:p>
            <a:pPr marL="184150" indent="-171450">
              <a:lnSpc>
                <a:spcPct val="100000"/>
              </a:lnSpc>
              <a:spcBef>
                <a:spcPts val="190"/>
              </a:spcBef>
              <a:buChar char="•"/>
              <a:tabLst>
                <a:tab pos="184150" algn="l"/>
              </a:tabLst>
            </a:pPr>
            <a:r>
              <a:rPr sz="1600" spc="-10" dirty="0">
                <a:latin typeface="Calibri"/>
                <a:cs typeface="Calibri"/>
              </a:rPr>
              <a:t>Viral </a:t>
            </a:r>
            <a:r>
              <a:rPr sz="1600" spc="-5" dirty="0">
                <a:latin typeface="Calibri"/>
                <a:cs typeface="Calibri"/>
              </a:rPr>
              <a:t>load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illiteracy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38200" y="4674133"/>
            <a:ext cx="4206240" cy="885825"/>
          </a:xfrm>
          <a:custGeom>
            <a:avLst/>
            <a:gdLst/>
            <a:ahLst/>
            <a:cxnLst/>
            <a:rect l="l" t="t" r="r" b="b"/>
            <a:pathLst>
              <a:path w="4206240" h="885825">
                <a:moveTo>
                  <a:pt x="4058616" y="0"/>
                </a:moveTo>
                <a:lnTo>
                  <a:pt x="147623" y="0"/>
                </a:lnTo>
                <a:lnTo>
                  <a:pt x="100962" y="7525"/>
                </a:lnTo>
                <a:lnTo>
                  <a:pt x="60438" y="28482"/>
                </a:lnTo>
                <a:lnTo>
                  <a:pt x="28482" y="60438"/>
                </a:lnTo>
                <a:lnTo>
                  <a:pt x="7525" y="100961"/>
                </a:lnTo>
                <a:lnTo>
                  <a:pt x="0" y="147622"/>
                </a:lnTo>
                <a:lnTo>
                  <a:pt x="0" y="738088"/>
                </a:lnTo>
                <a:lnTo>
                  <a:pt x="7525" y="784748"/>
                </a:lnTo>
                <a:lnTo>
                  <a:pt x="28482" y="825272"/>
                </a:lnTo>
                <a:lnTo>
                  <a:pt x="60438" y="857229"/>
                </a:lnTo>
                <a:lnTo>
                  <a:pt x="100962" y="878186"/>
                </a:lnTo>
                <a:lnTo>
                  <a:pt x="147623" y="885711"/>
                </a:lnTo>
                <a:lnTo>
                  <a:pt x="4058616" y="885711"/>
                </a:lnTo>
                <a:lnTo>
                  <a:pt x="4105276" y="878186"/>
                </a:lnTo>
                <a:lnTo>
                  <a:pt x="4145800" y="857229"/>
                </a:lnTo>
                <a:lnTo>
                  <a:pt x="4177757" y="825272"/>
                </a:lnTo>
                <a:lnTo>
                  <a:pt x="4198714" y="784748"/>
                </a:lnTo>
                <a:lnTo>
                  <a:pt x="4206240" y="738088"/>
                </a:lnTo>
                <a:lnTo>
                  <a:pt x="4206240" y="147622"/>
                </a:lnTo>
                <a:lnTo>
                  <a:pt x="4198714" y="100961"/>
                </a:lnTo>
                <a:lnTo>
                  <a:pt x="4177757" y="60438"/>
                </a:lnTo>
                <a:lnTo>
                  <a:pt x="4145800" y="28482"/>
                </a:lnTo>
                <a:lnTo>
                  <a:pt x="4105276" y="7525"/>
                </a:lnTo>
                <a:lnTo>
                  <a:pt x="4058616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38200" y="4674133"/>
            <a:ext cx="4206240" cy="885825"/>
          </a:xfrm>
          <a:custGeom>
            <a:avLst/>
            <a:gdLst/>
            <a:ahLst/>
            <a:cxnLst/>
            <a:rect l="l" t="t" r="r" b="b"/>
            <a:pathLst>
              <a:path w="4206240" h="885825">
                <a:moveTo>
                  <a:pt x="0" y="147623"/>
                </a:moveTo>
                <a:lnTo>
                  <a:pt x="7525" y="100962"/>
                </a:lnTo>
                <a:lnTo>
                  <a:pt x="28482" y="60438"/>
                </a:lnTo>
                <a:lnTo>
                  <a:pt x="60438" y="28482"/>
                </a:lnTo>
                <a:lnTo>
                  <a:pt x="100962" y="7525"/>
                </a:lnTo>
                <a:lnTo>
                  <a:pt x="147623" y="0"/>
                </a:lnTo>
                <a:lnTo>
                  <a:pt x="4058617" y="0"/>
                </a:lnTo>
                <a:lnTo>
                  <a:pt x="4105277" y="7525"/>
                </a:lnTo>
                <a:lnTo>
                  <a:pt x="4145801" y="28482"/>
                </a:lnTo>
                <a:lnTo>
                  <a:pt x="4177757" y="60438"/>
                </a:lnTo>
                <a:lnTo>
                  <a:pt x="4198714" y="100962"/>
                </a:lnTo>
                <a:lnTo>
                  <a:pt x="4206240" y="147623"/>
                </a:lnTo>
                <a:lnTo>
                  <a:pt x="4206240" y="738089"/>
                </a:lnTo>
                <a:lnTo>
                  <a:pt x="4198714" y="784749"/>
                </a:lnTo>
                <a:lnTo>
                  <a:pt x="4177757" y="825274"/>
                </a:lnTo>
                <a:lnTo>
                  <a:pt x="4145801" y="857230"/>
                </a:lnTo>
                <a:lnTo>
                  <a:pt x="4105277" y="878187"/>
                </a:lnTo>
                <a:lnTo>
                  <a:pt x="4058617" y="885713"/>
                </a:lnTo>
                <a:lnTo>
                  <a:pt x="147623" y="885713"/>
                </a:lnTo>
                <a:lnTo>
                  <a:pt x="100962" y="878187"/>
                </a:lnTo>
                <a:lnTo>
                  <a:pt x="60438" y="857230"/>
                </a:lnTo>
                <a:lnTo>
                  <a:pt x="28482" y="825274"/>
                </a:lnTo>
                <a:lnTo>
                  <a:pt x="7525" y="784749"/>
                </a:lnTo>
                <a:lnTo>
                  <a:pt x="0" y="738089"/>
                </a:lnTo>
                <a:lnTo>
                  <a:pt x="0" y="147623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293558" y="4761991"/>
            <a:ext cx="3295650" cy="713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8219" marR="5080" indent="-986155">
              <a:lnSpc>
                <a:spcPts val="2690"/>
              </a:lnSpc>
            </a:pP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Demand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Creation 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sz="25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Client  Activation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044440" y="5648416"/>
            <a:ext cx="6309360" cy="885825"/>
          </a:xfrm>
          <a:custGeom>
            <a:avLst/>
            <a:gdLst/>
            <a:ahLst/>
            <a:cxnLst/>
            <a:rect l="l" t="t" r="r" b="b"/>
            <a:pathLst>
              <a:path w="6309359" h="885825">
                <a:moveTo>
                  <a:pt x="5866504" y="0"/>
                </a:moveTo>
                <a:lnTo>
                  <a:pt x="5866504" y="110717"/>
                </a:lnTo>
                <a:lnTo>
                  <a:pt x="0" y="110717"/>
                </a:lnTo>
                <a:lnTo>
                  <a:pt x="0" y="775002"/>
                </a:lnTo>
                <a:lnTo>
                  <a:pt x="5866504" y="775002"/>
                </a:lnTo>
                <a:lnTo>
                  <a:pt x="5866504" y="885712"/>
                </a:lnTo>
                <a:lnTo>
                  <a:pt x="6309360" y="442856"/>
                </a:lnTo>
                <a:lnTo>
                  <a:pt x="5866504" y="0"/>
                </a:lnTo>
                <a:close/>
              </a:path>
            </a:pathLst>
          </a:custGeom>
          <a:solidFill>
            <a:srgbClr val="CFD5EA">
              <a:alpha val="9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044440" y="5648416"/>
            <a:ext cx="6309360" cy="885825"/>
          </a:xfrm>
          <a:custGeom>
            <a:avLst/>
            <a:gdLst/>
            <a:ahLst/>
            <a:cxnLst/>
            <a:rect l="l" t="t" r="r" b="b"/>
            <a:pathLst>
              <a:path w="6309359" h="885825">
                <a:moveTo>
                  <a:pt x="0" y="110717"/>
                </a:moveTo>
                <a:lnTo>
                  <a:pt x="5866504" y="110717"/>
                </a:lnTo>
                <a:lnTo>
                  <a:pt x="5866504" y="0"/>
                </a:lnTo>
                <a:lnTo>
                  <a:pt x="6309360" y="442856"/>
                </a:lnTo>
                <a:lnTo>
                  <a:pt x="5866504" y="885713"/>
                </a:lnTo>
                <a:lnTo>
                  <a:pt x="5866504" y="775002"/>
                </a:lnTo>
                <a:lnTo>
                  <a:pt x="0" y="775002"/>
                </a:lnTo>
                <a:lnTo>
                  <a:pt x="0" y="110717"/>
                </a:lnTo>
                <a:close/>
              </a:path>
            </a:pathLst>
          </a:custGeom>
          <a:ln w="12700">
            <a:solidFill>
              <a:srgbClr val="CFD5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38200" y="5648416"/>
            <a:ext cx="4206240" cy="885825"/>
          </a:xfrm>
          <a:custGeom>
            <a:avLst/>
            <a:gdLst/>
            <a:ahLst/>
            <a:cxnLst/>
            <a:rect l="l" t="t" r="r" b="b"/>
            <a:pathLst>
              <a:path w="4206240" h="885825">
                <a:moveTo>
                  <a:pt x="4058616" y="0"/>
                </a:moveTo>
                <a:lnTo>
                  <a:pt x="147623" y="0"/>
                </a:lnTo>
                <a:lnTo>
                  <a:pt x="100962" y="7525"/>
                </a:lnTo>
                <a:lnTo>
                  <a:pt x="60438" y="28482"/>
                </a:lnTo>
                <a:lnTo>
                  <a:pt x="28482" y="60438"/>
                </a:lnTo>
                <a:lnTo>
                  <a:pt x="7525" y="100962"/>
                </a:lnTo>
                <a:lnTo>
                  <a:pt x="0" y="147623"/>
                </a:lnTo>
                <a:lnTo>
                  <a:pt x="0" y="738089"/>
                </a:lnTo>
                <a:lnTo>
                  <a:pt x="7525" y="784749"/>
                </a:lnTo>
                <a:lnTo>
                  <a:pt x="28482" y="825273"/>
                </a:lnTo>
                <a:lnTo>
                  <a:pt x="60438" y="857230"/>
                </a:lnTo>
                <a:lnTo>
                  <a:pt x="100962" y="878186"/>
                </a:lnTo>
                <a:lnTo>
                  <a:pt x="147623" y="885712"/>
                </a:lnTo>
                <a:lnTo>
                  <a:pt x="4058616" y="885712"/>
                </a:lnTo>
                <a:lnTo>
                  <a:pt x="4105276" y="878186"/>
                </a:lnTo>
                <a:lnTo>
                  <a:pt x="4145800" y="857230"/>
                </a:lnTo>
                <a:lnTo>
                  <a:pt x="4177757" y="825273"/>
                </a:lnTo>
                <a:lnTo>
                  <a:pt x="4198714" y="784749"/>
                </a:lnTo>
                <a:lnTo>
                  <a:pt x="4206240" y="738089"/>
                </a:lnTo>
                <a:lnTo>
                  <a:pt x="4206240" y="147623"/>
                </a:lnTo>
                <a:lnTo>
                  <a:pt x="4198714" y="100962"/>
                </a:lnTo>
                <a:lnTo>
                  <a:pt x="4177757" y="60438"/>
                </a:lnTo>
                <a:lnTo>
                  <a:pt x="4145800" y="28482"/>
                </a:lnTo>
                <a:lnTo>
                  <a:pt x="4105276" y="7525"/>
                </a:lnTo>
                <a:lnTo>
                  <a:pt x="4058616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38200" y="5648416"/>
            <a:ext cx="4206240" cy="885825"/>
          </a:xfrm>
          <a:custGeom>
            <a:avLst/>
            <a:gdLst/>
            <a:ahLst/>
            <a:cxnLst/>
            <a:rect l="l" t="t" r="r" b="b"/>
            <a:pathLst>
              <a:path w="4206240" h="885825">
                <a:moveTo>
                  <a:pt x="0" y="147623"/>
                </a:moveTo>
                <a:lnTo>
                  <a:pt x="7525" y="100962"/>
                </a:lnTo>
                <a:lnTo>
                  <a:pt x="28482" y="60438"/>
                </a:lnTo>
                <a:lnTo>
                  <a:pt x="60438" y="28482"/>
                </a:lnTo>
                <a:lnTo>
                  <a:pt x="100962" y="7525"/>
                </a:lnTo>
                <a:lnTo>
                  <a:pt x="147623" y="0"/>
                </a:lnTo>
                <a:lnTo>
                  <a:pt x="4058617" y="0"/>
                </a:lnTo>
                <a:lnTo>
                  <a:pt x="4105277" y="7525"/>
                </a:lnTo>
                <a:lnTo>
                  <a:pt x="4145801" y="28482"/>
                </a:lnTo>
                <a:lnTo>
                  <a:pt x="4177757" y="60438"/>
                </a:lnTo>
                <a:lnTo>
                  <a:pt x="4198714" y="100962"/>
                </a:lnTo>
                <a:lnTo>
                  <a:pt x="4206240" y="147623"/>
                </a:lnTo>
                <a:lnTo>
                  <a:pt x="4206240" y="738089"/>
                </a:lnTo>
                <a:lnTo>
                  <a:pt x="4198714" y="784749"/>
                </a:lnTo>
                <a:lnTo>
                  <a:pt x="4177757" y="825274"/>
                </a:lnTo>
                <a:lnTo>
                  <a:pt x="4145801" y="857230"/>
                </a:lnTo>
                <a:lnTo>
                  <a:pt x="4105277" y="878187"/>
                </a:lnTo>
                <a:lnTo>
                  <a:pt x="4058617" y="885713"/>
                </a:lnTo>
                <a:lnTo>
                  <a:pt x="147623" y="885713"/>
                </a:lnTo>
                <a:lnTo>
                  <a:pt x="100962" y="878187"/>
                </a:lnTo>
                <a:lnTo>
                  <a:pt x="60438" y="857230"/>
                </a:lnTo>
                <a:lnTo>
                  <a:pt x="28482" y="825274"/>
                </a:lnTo>
                <a:lnTo>
                  <a:pt x="7525" y="784749"/>
                </a:lnTo>
                <a:lnTo>
                  <a:pt x="0" y="738089"/>
                </a:lnTo>
                <a:lnTo>
                  <a:pt x="0" y="147623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1918398" y="5866891"/>
            <a:ext cx="2045970" cy="415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Clinic</a:t>
            </a:r>
            <a:r>
              <a:rPr sz="25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Processes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041900" y="5731255"/>
            <a:ext cx="6880859" cy="1140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buChar char="•"/>
              <a:tabLst>
                <a:tab pos="184150" algn="l"/>
              </a:tabLst>
            </a:pPr>
            <a:r>
              <a:rPr sz="1600" spc="-10" dirty="0">
                <a:latin typeface="Calibri"/>
                <a:cs typeface="Calibri"/>
              </a:rPr>
              <a:t>Inefficient </a:t>
            </a:r>
            <a:r>
              <a:rPr sz="1600" spc="-5" dirty="0">
                <a:latin typeface="Calibri"/>
                <a:cs typeface="Calibri"/>
              </a:rPr>
              <a:t>clinic processes, Long </a:t>
            </a:r>
            <a:r>
              <a:rPr sz="1600" spc="-10" dirty="0">
                <a:latin typeface="Calibri"/>
                <a:cs typeface="Calibri"/>
              </a:rPr>
              <a:t>wait </a:t>
            </a:r>
            <a:r>
              <a:rPr sz="1600" spc="-5" dirty="0">
                <a:latin typeface="Calibri"/>
                <a:cs typeface="Calibri"/>
              </a:rPr>
              <a:t>time </a:t>
            </a:r>
            <a:r>
              <a:rPr sz="1600" spc="-15" dirty="0">
                <a:latin typeface="Calibri"/>
                <a:cs typeface="Calibri"/>
              </a:rPr>
              <a:t>for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clients</a:t>
            </a:r>
            <a:endParaRPr sz="1600">
              <a:latin typeface="Calibri"/>
              <a:cs typeface="Calibri"/>
            </a:endParaRPr>
          </a:p>
          <a:p>
            <a:pPr marL="184150" indent="-171450">
              <a:lnSpc>
                <a:spcPct val="100000"/>
              </a:lnSpc>
              <a:spcBef>
                <a:spcPts val="165"/>
              </a:spcBef>
              <a:buChar char="•"/>
              <a:tabLst>
                <a:tab pos="184150" algn="l"/>
              </a:tabLst>
            </a:pPr>
            <a:r>
              <a:rPr sz="1600" spc="-10" dirty="0">
                <a:latin typeface="Calibri"/>
                <a:cs typeface="Calibri"/>
              </a:rPr>
              <a:t>Viral </a:t>
            </a:r>
            <a:r>
              <a:rPr sz="1600" spc="-5" dirty="0">
                <a:latin typeface="Calibri"/>
                <a:cs typeface="Calibri"/>
              </a:rPr>
              <a:t>Load not </a:t>
            </a:r>
            <a:r>
              <a:rPr sz="1600" spc="-15" dirty="0">
                <a:latin typeface="Calibri"/>
                <a:cs typeface="Calibri"/>
              </a:rPr>
              <a:t>drawn </a:t>
            </a:r>
            <a:r>
              <a:rPr sz="1600" spc="-10" dirty="0">
                <a:latin typeface="Calibri"/>
                <a:cs typeface="Calibri"/>
              </a:rPr>
              <a:t>at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appointment</a:t>
            </a:r>
            <a:endParaRPr sz="1600">
              <a:latin typeface="Calibri"/>
              <a:cs typeface="Calibri"/>
            </a:endParaRPr>
          </a:p>
          <a:p>
            <a:pPr marL="184150" indent="-171450">
              <a:lnSpc>
                <a:spcPct val="100000"/>
              </a:lnSpc>
              <a:spcBef>
                <a:spcPts val="90"/>
              </a:spcBef>
              <a:buChar char="•"/>
              <a:tabLst>
                <a:tab pos="184150" algn="l"/>
              </a:tabLst>
            </a:pPr>
            <a:r>
              <a:rPr sz="1600" spc="-15" dirty="0">
                <a:latin typeface="Calibri"/>
                <a:cs typeface="Calibri"/>
              </a:rPr>
              <a:t>Stockout</a:t>
            </a:r>
            <a:endParaRPr sz="1600">
              <a:latin typeface="Calibri"/>
              <a:cs typeface="Calibri"/>
            </a:endParaRPr>
          </a:p>
          <a:p>
            <a:pPr marL="300355">
              <a:lnSpc>
                <a:spcPct val="100000"/>
              </a:lnSpc>
              <a:spcBef>
                <a:spcPts val="565"/>
              </a:spcBef>
            </a:pPr>
            <a:r>
              <a:rPr sz="1800" spc="-5" dirty="0">
                <a:latin typeface="Calibri"/>
                <a:cs typeface="Calibri"/>
              </a:rPr>
              <a:t>*</a:t>
            </a:r>
            <a:r>
              <a:rPr sz="1600" spc="-5" dirty="0">
                <a:latin typeface="Calibri"/>
                <a:cs typeface="Calibri"/>
              </a:rPr>
              <a:t>Due </a:t>
            </a:r>
            <a:r>
              <a:rPr sz="1600" spc="-10" dirty="0">
                <a:latin typeface="Calibri"/>
                <a:cs typeface="Calibri"/>
              </a:rPr>
              <a:t>to </a:t>
            </a:r>
            <a:r>
              <a:rPr sz="1600" spc="-5" dirty="0">
                <a:latin typeface="Calibri"/>
                <a:cs typeface="Calibri"/>
              </a:rPr>
              <a:t>Community Outreach </a:t>
            </a:r>
            <a:r>
              <a:rPr sz="1600" spc="-25" dirty="0">
                <a:latin typeface="Calibri"/>
                <a:cs typeface="Calibri"/>
              </a:rPr>
              <a:t>Testing, </a:t>
            </a:r>
            <a:r>
              <a:rPr sz="1600" spc="-5" dirty="0">
                <a:latin typeface="Calibri"/>
                <a:cs typeface="Calibri"/>
              </a:rPr>
              <a:t>Visiting Another Site, </a:t>
            </a:r>
            <a:r>
              <a:rPr sz="1600" spc="-10" dirty="0">
                <a:latin typeface="Calibri"/>
                <a:cs typeface="Calibri"/>
              </a:rPr>
              <a:t>and/or Site</a:t>
            </a:r>
            <a:r>
              <a:rPr sz="1600" spc="1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Closure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81103" y="1316689"/>
            <a:ext cx="10114915" cy="5227320"/>
          </a:xfrm>
          <a:custGeom>
            <a:avLst/>
            <a:gdLst/>
            <a:ahLst/>
            <a:cxnLst/>
            <a:rect l="l" t="t" r="r" b="b"/>
            <a:pathLst>
              <a:path w="10114915" h="5227320">
                <a:moveTo>
                  <a:pt x="0" y="0"/>
                </a:moveTo>
                <a:lnTo>
                  <a:pt x="10114569" y="0"/>
                </a:lnTo>
                <a:lnTo>
                  <a:pt x="10114569" y="5227147"/>
                </a:lnTo>
                <a:lnTo>
                  <a:pt x="0" y="5227147"/>
                </a:lnTo>
                <a:lnTo>
                  <a:pt x="0" y="0"/>
                </a:lnTo>
                <a:close/>
              </a:path>
            </a:pathLst>
          </a:custGeom>
          <a:solidFill>
            <a:srgbClr val="C0C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25922" y="1804954"/>
            <a:ext cx="3818890" cy="4366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11125">
              <a:lnSpc>
                <a:spcPct val="126200"/>
              </a:lnSpc>
            </a:pPr>
            <a:r>
              <a:rPr sz="2900" spc="-10" dirty="0">
                <a:latin typeface="Calibri"/>
                <a:cs typeface="Calibri"/>
              </a:rPr>
              <a:t>Care </a:t>
            </a:r>
            <a:r>
              <a:rPr sz="2900" spc="-30" dirty="0">
                <a:latin typeface="Calibri"/>
                <a:cs typeface="Calibri"/>
              </a:rPr>
              <a:t>NOT </a:t>
            </a:r>
            <a:r>
              <a:rPr sz="2900" spc="-15" dirty="0">
                <a:latin typeface="Calibri"/>
                <a:cs typeface="Calibri"/>
              </a:rPr>
              <a:t>at </a:t>
            </a:r>
            <a:r>
              <a:rPr sz="2900" dirty="0">
                <a:latin typeface="Calibri"/>
                <a:cs typeface="Calibri"/>
              </a:rPr>
              <a:t>Primary</a:t>
            </a:r>
            <a:r>
              <a:rPr sz="2900" spc="-3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Site  </a:t>
            </a:r>
            <a:r>
              <a:rPr sz="2900" spc="-5" dirty="0">
                <a:latin typeface="Calibri"/>
                <a:cs typeface="Calibri"/>
              </a:rPr>
              <a:t>Cohort</a:t>
            </a:r>
            <a:r>
              <a:rPr sz="2900" spc="-5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Forming</a:t>
            </a:r>
            <a:endParaRPr sz="2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900">
              <a:latin typeface="Times New Roman"/>
              <a:cs typeface="Times New Roman"/>
            </a:endParaRPr>
          </a:p>
          <a:p>
            <a:pPr marL="12700" marR="5080">
              <a:lnSpc>
                <a:spcPct val="126200"/>
              </a:lnSpc>
            </a:pPr>
            <a:r>
              <a:rPr sz="2900" spc="-5" dirty="0">
                <a:latin typeface="Calibri"/>
                <a:cs typeface="Calibri"/>
              </a:rPr>
              <a:t>ID </a:t>
            </a:r>
            <a:r>
              <a:rPr sz="2900" dirty="0">
                <a:latin typeface="Calibri"/>
                <a:cs typeface="Calibri"/>
              </a:rPr>
              <a:t>of </a:t>
            </a:r>
            <a:r>
              <a:rPr sz="2900" spc="-5" dirty="0">
                <a:latin typeface="Calibri"/>
                <a:cs typeface="Calibri"/>
              </a:rPr>
              <a:t>VL-Eligible Clients  </a:t>
            </a:r>
            <a:r>
              <a:rPr sz="2900" spc="-10" dirty="0">
                <a:latin typeface="Calibri"/>
                <a:cs typeface="Calibri"/>
              </a:rPr>
              <a:t>Appointment</a:t>
            </a:r>
            <a:r>
              <a:rPr sz="2900" spc="-55" dirty="0">
                <a:latin typeface="Calibri"/>
                <a:cs typeface="Calibri"/>
              </a:rPr>
              <a:t> </a:t>
            </a:r>
            <a:r>
              <a:rPr sz="2900" spc="-25" dirty="0">
                <a:latin typeface="Calibri"/>
                <a:cs typeface="Calibri"/>
              </a:rPr>
              <a:t>System</a:t>
            </a:r>
            <a:endParaRPr sz="2900">
              <a:latin typeface="Calibri"/>
              <a:cs typeface="Calibri"/>
            </a:endParaRPr>
          </a:p>
          <a:p>
            <a:pPr marL="12700" marR="5080">
              <a:lnSpc>
                <a:spcPts val="3190"/>
              </a:lnSpc>
              <a:spcBef>
                <a:spcPts val="1280"/>
              </a:spcBef>
            </a:pPr>
            <a:r>
              <a:rPr sz="2900" spc="-5" dirty="0">
                <a:latin typeface="Calibri"/>
                <a:cs typeface="Calibri"/>
              </a:rPr>
              <a:t>Demand </a:t>
            </a:r>
            <a:r>
              <a:rPr sz="2900" spc="-10" dirty="0">
                <a:latin typeface="Calibri"/>
                <a:cs typeface="Calibri"/>
              </a:rPr>
              <a:t>Creation </a:t>
            </a:r>
            <a:r>
              <a:rPr sz="2900" dirty="0">
                <a:latin typeface="Calibri"/>
                <a:cs typeface="Calibri"/>
              </a:rPr>
              <a:t>/</a:t>
            </a:r>
            <a:r>
              <a:rPr sz="2900" spc="-65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Client  </a:t>
            </a:r>
            <a:r>
              <a:rPr sz="2900" spc="-10" dirty="0">
                <a:latin typeface="Calibri"/>
                <a:cs typeface="Calibri"/>
              </a:rPr>
              <a:t>Activation</a:t>
            </a:r>
            <a:endParaRPr sz="2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2900" spc="-5" dirty="0">
                <a:latin typeface="Calibri"/>
                <a:cs typeface="Calibri"/>
              </a:rPr>
              <a:t>Clinic</a:t>
            </a:r>
            <a:r>
              <a:rPr sz="2900" spc="-4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Processes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5868" y="270621"/>
            <a:ext cx="1934210" cy="1976755"/>
          </a:xfrm>
          <a:custGeom>
            <a:avLst/>
            <a:gdLst/>
            <a:ahLst/>
            <a:cxnLst/>
            <a:rect l="l" t="t" r="r" b="b"/>
            <a:pathLst>
              <a:path w="1934210" h="1976755">
                <a:moveTo>
                  <a:pt x="967107" y="0"/>
                </a:moveTo>
                <a:lnTo>
                  <a:pt x="967107" y="494102"/>
                </a:lnTo>
                <a:lnTo>
                  <a:pt x="0" y="494102"/>
                </a:lnTo>
                <a:lnTo>
                  <a:pt x="0" y="1482307"/>
                </a:lnTo>
                <a:lnTo>
                  <a:pt x="967107" y="1482307"/>
                </a:lnTo>
                <a:lnTo>
                  <a:pt x="967107" y="1976409"/>
                </a:lnTo>
                <a:lnTo>
                  <a:pt x="1934212" y="988204"/>
                </a:lnTo>
                <a:lnTo>
                  <a:pt x="96710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5868" y="270621"/>
            <a:ext cx="1934210" cy="1976755"/>
          </a:xfrm>
          <a:custGeom>
            <a:avLst/>
            <a:gdLst/>
            <a:ahLst/>
            <a:cxnLst/>
            <a:rect l="l" t="t" r="r" b="b"/>
            <a:pathLst>
              <a:path w="1934210" h="1976755">
                <a:moveTo>
                  <a:pt x="0" y="494102"/>
                </a:moveTo>
                <a:lnTo>
                  <a:pt x="967107" y="494102"/>
                </a:lnTo>
                <a:lnTo>
                  <a:pt x="967107" y="0"/>
                </a:lnTo>
                <a:lnTo>
                  <a:pt x="1934213" y="988205"/>
                </a:lnTo>
                <a:lnTo>
                  <a:pt x="967107" y="1976410"/>
                </a:lnTo>
                <a:lnTo>
                  <a:pt x="967107" y="1482307"/>
                </a:lnTo>
                <a:lnTo>
                  <a:pt x="0" y="1482307"/>
                </a:lnTo>
                <a:lnTo>
                  <a:pt x="0" y="494102"/>
                </a:lnTo>
                <a:close/>
              </a:path>
            </a:pathLst>
          </a:custGeom>
          <a:ln w="12700"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794511" y="384067"/>
            <a:ext cx="2272665" cy="1832610"/>
          </a:xfrm>
          <a:custGeom>
            <a:avLst/>
            <a:gdLst/>
            <a:ahLst/>
            <a:cxnLst/>
            <a:rect l="l" t="t" r="r" b="b"/>
            <a:pathLst>
              <a:path w="2272665" h="1832610">
                <a:moveTo>
                  <a:pt x="916048" y="0"/>
                </a:moveTo>
                <a:lnTo>
                  <a:pt x="0" y="916049"/>
                </a:lnTo>
                <a:lnTo>
                  <a:pt x="916048" y="1832095"/>
                </a:lnTo>
                <a:lnTo>
                  <a:pt x="916048" y="1374072"/>
                </a:lnTo>
                <a:lnTo>
                  <a:pt x="2272248" y="1374072"/>
                </a:lnTo>
                <a:lnTo>
                  <a:pt x="2272248" y="458022"/>
                </a:lnTo>
                <a:lnTo>
                  <a:pt x="916048" y="458022"/>
                </a:lnTo>
                <a:lnTo>
                  <a:pt x="916048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794511" y="384067"/>
            <a:ext cx="2272665" cy="1832610"/>
          </a:xfrm>
          <a:custGeom>
            <a:avLst/>
            <a:gdLst/>
            <a:ahLst/>
            <a:cxnLst/>
            <a:rect l="l" t="t" r="r" b="b"/>
            <a:pathLst>
              <a:path w="2272665" h="1832610">
                <a:moveTo>
                  <a:pt x="0" y="916049"/>
                </a:moveTo>
                <a:lnTo>
                  <a:pt x="916048" y="0"/>
                </a:lnTo>
                <a:lnTo>
                  <a:pt x="916048" y="458023"/>
                </a:lnTo>
                <a:lnTo>
                  <a:pt x="2272248" y="458023"/>
                </a:lnTo>
                <a:lnTo>
                  <a:pt x="2272248" y="1374073"/>
                </a:lnTo>
                <a:lnTo>
                  <a:pt x="916048" y="1374073"/>
                </a:lnTo>
                <a:lnTo>
                  <a:pt x="916048" y="1832096"/>
                </a:lnTo>
                <a:lnTo>
                  <a:pt x="0" y="916049"/>
                </a:lnTo>
                <a:close/>
              </a:path>
            </a:pathLst>
          </a:custGeom>
          <a:ln w="12700"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38388" y="1937571"/>
            <a:ext cx="1270" cy="4271010"/>
          </a:xfrm>
          <a:custGeom>
            <a:avLst/>
            <a:gdLst/>
            <a:ahLst/>
            <a:cxnLst/>
            <a:rect l="l" t="t" r="r" b="b"/>
            <a:pathLst>
              <a:path w="1270" h="4271010">
                <a:moveTo>
                  <a:pt x="0" y="0"/>
                </a:moveTo>
                <a:lnTo>
                  <a:pt x="1162" y="4270962"/>
                </a:lnTo>
              </a:path>
            </a:pathLst>
          </a:custGeom>
          <a:ln w="12700">
            <a:solidFill>
              <a:srgbClr val="345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27082" y="1008888"/>
            <a:ext cx="1636395" cy="39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000000"/>
                </a:solidFill>
              </a:rPr>
              <a:t>CHALLENGES</a:t>
            </a:r>
            <a:endParaRPr sz="2400"/>
          </a:p>
        </p:txBody>
      </p:sp>
      <p:sp>
        <p:nvSpPr>
          <p:cNvPr id="10" name="object 10"/>
          <p:cNvSpPr txBox="1"/>
          <p:nvPr/>
        </p:nvSpPr>
        <p:spPr>
          <a:xfrm>
            <a:off x="10053595" y="1008888"/>
            <a:ext cx="2037714" cy="39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CHANGE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IDEAS*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38550">
              <a:lnSpc>
                <a:spcPct val="100000"/>
              </a:lnSpc>
            </a:pPr>
            <a:r>
              <a:rPr spc="-105" dirty="0"/>
              <a:t>To</a:t>
            </a:r>
            <a:r>
              <a:rPr spc="-114" dirty="0"/>
              <a:t> </a:t>
            </a:r>
            <a:r>
              <a:rPr spc="-5" dirty="0"/>
              <a:t>Address:</a:t>
            </a:r>
          </a:p>
          <a:p>
            <a:pPr marL="12700">
              <a:lnSpc>
                <a:spcPct val="100000"/>
              </a:lnSpc>
              <a:spcBef>
                <a:spcPts val="1395"/>
              </a:spcBef>
            </a:pPr>
            <a:r>
              <a:rPr sz="2900" spc="-10" dirty="0"/>
              <a:t>Maintain </a:t>
            </a:r>
            <a:r>
              <a:rPr sz="2900" dirty="0"/>
              <a:t>Health</a:t>
            </a:r>
            <a:r>
              <a:rPr sz="2900" spc="-75" dirty="0"/>
              <a:t> </a:t>
            </a:r>
            <a:r>
              <a:rPr sz="2900" spc="-20" dirty="0"/>
              <a:t>Records</a:t>
            </a:r>
            <a:endParaRPr sz="2900"/>
          </a:p>
          <a:p>
            <a:pPr marL="12700" marR="1790064">
              <a:lnSpc>
                <a:spcPts val="3190"/>
              </a:lnSpc>
              <a:spcBef>
                <a:spcPts val="1260"/>
              </a:spcBef>
            </a:pPr>
            <a:r>
              <a:rPr sz="2900" spc="-5" dirty="0"/>
              <a:t>Cohort Assignment</a:t>
            </a:r>
            <a:r>
              <a:rPr sz="2900" spc="-75" dirty="0"/>
              <a:t> </a:t>
            </a:r>
            <a:r>
              <a:rPr sz="2900" dirty="0"/>
              <a:t>or  </a:t>
            </a:r>
            <a:r>
              <a:rPr sz="2900" spc="-10" dirty="0"/>
              <a:t>Reassignment</a:t>
            </a:r>
            <a:endParaRPr sz="2900"/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2900" spc="-25" dirty="0"/>
              <a:t>System </a:t>
            </a:r>
            <a:r>
              <a:rPr sz="2900" spc="-15" dirty="0"/>
              <a:t>to </a:t>
            </a:r>
            <a:r>
              <a:rPr sz="2900" spc="-5" dirty="0"/>
              <a:t>ID VL-Eligible</a:t>
            </a:r>
            <a:r>
              <a:rPr sz="2900" spc="5" dirty="0"/>
              <a:t> </a:t>
            </a:r>
            <a:r>
              <a:rPr sz="2900" spc="-5" dirty="0"/>
              <a:t>Clients</a:t>
            </a:r>
            <a:endParaRPr sz="2900"/>
          </a:p>
          <a:p>
            <a:pPr marL="12700" marR="489584">
              <a:lnSpc>
                <a:spcPct val="126899"/>
              </a:lnSpc>
              <a:spcBef>
                <a:spcPts val="65"/>
              </a:spcBef>
            </a:pPr>
            <a:r>
              <a:rPr sz="2900" spc="-10" dirty="0"/>
              <a:t>Redesign Appointment </a:t>
            </a:r>
            <a:r>
              <a:rPr sz="2900" spc="-25" dirty="0"/>
              <a:t>System  </a:t>
            </a:r>
            <a:r>
              <a:rPr sz="2900" spc="-15" dirty="0"/>
              <a:t>Activate </a:t>
            </a:r>
            <a:r>
              <a:rPr sz="2900" dirty="0"/>
              <a:t>/ </a:t>
            </a:r>
            <a:r>
              <a:rPr sz="2900" spc="-25" dirty="0"/>
              <a:t>Educate</a:t>
            </a:r>
            <a:r>
              <a:rPr sz="2900" spc="-45" dirty="0"/>
              <a:t> </a:t>
            </a:r>
            <a:r>
              <a:rPr sz="2900" spc="-5" dirty="0"/>
              <a:t>Clients</a:t>
            </a:r>
            <a:endParaRPr sz="2900"/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900" spc="-10" dirty="0"/>
              <a:t>Redesign </a:t>
            </a:r>
            <a:r>
              <a:rPr sz="2900" spc="-5" dirty="0"/>
              <a:t>Clinic</a:t>
            </a:r>
            <a:r>
              <a:rPr sz="2900" spc="-25" dirty="0"/>
              <a:t> </a:t>
            </a:r>
            <a:r>
              <a:rPr sz="2900" spc="-10" dirty="0"/>
              <a:t>Processes</a:t>
            </a:r>
            <a:endParaRPr sz="2900"/>
          </a:p>
        </p:txBody>
      </p:sp>
      <p:sp>
        <p:nvSpPr>
          <p:cNvPr id="12" name="object 12"/>
          <p:cNvSpPr txBox="1"/>
          <p:nvPr/>
        </p:nvSpPr>
        <p:spPr>
          <a:xfrm>
            <a:off x="7807298" y="6522719"/>
            <a:ext cx="3574415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CHANGES </a:t>
            </a:r>
            <a:r>
              <a:rPr sz="1800" dirty="0">
                <a:latin typeface="Calibri"/>
                <a:cs typeface="Calibri"/>
              </a:rPr>
              <a:t>= </a:t>
            </a:r>
            <a:r>
              <a:rPr sz="1800" spc="-5" dirty="0">
                <a:latin typeface="Calibri"/>
                <a:cs typeface="Calibri"/>
              </a:rPr>
              <a:t>*Change Ideas </a:t>
            </a:r>
            <a:r>
              <a:rPr sz="1800" dirty="0">
                <a:latin typeface="Calibri"/>
                <a:cs typeface="Calibri"/>
              </a:rPr>
              <a:t>= </a:t>
            </a:r>
            <a:r>
              <a:rPr sz="1800" spc="-5" dirty="0">
                <a:latin typeface="Calibri"/>
                <a:cs typeface="Calibri"/>
              </a:rPr>
              <a:t>Solutions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8528" y="923035"/>
            <a:ext cx="3395979" cy="705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300" b="0" spc="-30" dirty="0">
                <a:latin typeface="Calibri Light"/>
                <a:cs typeface="Calibri Light"/>
              </a:rPr>
              <a:t>Breakout</a:t>
            </a:r>
            <a:r>
              <a:rPr sz="4300" b="0" spc="-100" dirty="0">
                <a:latin typeface="Calibri Light"/>
                <a:cs typeface="Calibri Light"/>
              </a:rPr>
              <a:t> </a:t>
            </a:r>
            <a:r>
              <a:rPr sz="4300" b="0" spc="-30" dirty="0">
                <a:latin typeface="Calibri Light"/>
                <a:cs typeface="Calibri Light"/>
              </a:rPr>
              <a:t>Room</a:t>
            </a:r>
            <a:endParaRPr sz="43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61927" y="389127"/>
            <a:ext cx="5995670" cy="2470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15" dirty="0">
                <a:latin typeface="Calibri"/>
                <a:cs typeface="Calibri"/>
              </a:rPr>
              <a:t>Brainstorm </a:t>
            </a:r>
            <a:r>
              <a:rPr sz="3200" dirty="0">
                <a:latin typeface="Calibri"/>
                <a:cs typeface="Calibri"/>
              </a:rPr>
              <a:t>CHANGE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Ideas</a:t>
            </a:r>
            <a:endParaRPr sz="3200">
              <a:latin typeface="Calibri"/>
              <a:cs typeface="Calibri"/>
            </a:endParaRPr>
          </a:p>
          <a:p>
            <a:pPr marL="527050" indent="-514350">
              <a:lnSpc>
                <a:spcPct val="100000"/>
              </a:lnSpc>
              <a:spcBef>
                <a:spcPts val="265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sz="3200" spc="-10" dirty="0">
                <a:latin typeface="Calibri"/>
                <a:cs typeface="Calibri"/>
              </a:rPr>
              <a:t>Given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assigned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Challenge,</a:t>
            </a:r>
            <a:endParaRPr sz="3200">
              <a:latin typeface="Calibri"/>
              <a:cs typeface="Calibri"/>
            </a:endParaRPr>
          </a:p>
          <a:p>
            <a:pPr marL="527050" indent="-514350">
              <a:lnSpc>
                <a:spcPct val="100000"/>
              </a:lnSpc>
              <a:spcBef>
                <a:spcPts val="145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sz="3200" spc="-15" dirty="0">
                <a:latin typeface="Calibri"/>
                <a:cs typeface="Calibri"/>
              </a:rPr>
              <a:t>Brainstorm </a:t>
            </a:r>
            <a:r>
              <a:rPr sz="3200" dirty="0">
                <a:latin typeface="Calibri"/>
                <a:cs typeface="Calibri"/>
              </a:rPr>
              <a:t>CHANGE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Ideas</a:t>
            </a:r>
            <a:endParaRPr sz="3200">
              <a:latin typeface="Calibri"/>
              <a:cs typeface="Calibri"/>
            </a:endParaRPr>
          </a:p>
          <a:p>
            <a:pPr marL="527050" marR="5080" indent="-514350">
              <a:lnSpc>
                <a:spcPts val="3100"/>
              </a:lnSpc>
              <a:spcBef>
                <a:spcPts val="985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sz="3200" spc="-20" dirty="0">
                <a:latin typeface="Calibri"/>
                <a:cs typeface="Calibri"/>
              </a:rPr>
              <a:t>Facilitator </a:t>
            </a:r>
            <a:r>
              <a:rPr sz="3200" spc="-15" dirty="0">
                <a:latin typeface="Calibri"/>
                <a:cs typeface="Calibri"/>
              </a:rPr>
              <a:t>to </a:t>
            </a:r>
            <a:r>
              <a:rPr sz="3200" spc="-25" dirty="0">
                <a:latin typeface="Calibri"/>
                <a:cs typeface="Calibri"/>
              </a:rPr>
              <a:t>record </a:t>
            </a:r>
            <a:r>
              <a:rPr sz="3200" spc="-5" dirty="0">
                <a:latin typeface="Calibri"/>
                <a:cs typeface="Calibri"/>
              </a:rPr>
              <a:t>CHANGES on 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Template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61927" y="3360928"/>
            <a:ext cx="3947795" cy="1049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latin typeface="Calibri"/>
                <a:cs typeface="Calibri"/>
              </a:rPr>
              <a:t>Outputs: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3200" spc="1070" dirty="0">
                <a:latin typeface="Arial"/>
                <a:cs typeface="Arial"/>
              </a:rPr>
              <a:t>q</a:t>
            </a:r>
            <a:r>
              <a:rPr sz="3200" spc="-229" dirty="0">
                <a:latin typeface="Arial"/>
                <a:cs typeface="Arial"/>
              </a:rPr>
              <a:t> </a:t>
            </a:r>
            <a:r>
              <a:rPr sz="3200" u="heavy" spc="-10" dirty="0">
                <a:latin typeface="Calibri"/>
                <a:cs typeface="Calibri"/>
              </a:rPr>
              <a:t>List </a:t>
            </a:r>
            <a:r>
              <a:rPr sz="3200" u="heavy" spc="-5" dirty="0">
                <a:latin typeface="Calibri"/>
                <a:cs typeface="Calibri"/>
              </a:rPr>
              <a:t>of </a:t>
            </a:r>
            <a:r>
              <a:rPr sz="3200" u="heavy" dirty="0">
                <a:latin typeface="Calibri"/>
                <a:cs typeface="Calibri"/>
              </a:rPr>
              <a:t>CHANGE Ideas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35152" y="2154935"/>
            <a:ext cx="3651504" cy="3544824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8528" y="1058671"/>
            <a:ext cx="2752725" cy="9759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3500"/>
              </a:lnSpc>
            </a:pPr>
            <a:r>
              <a:rPr sz="3200" b="1" spc="-65" dirty="0">
                <a:latin typeface="Times New Roman"/>
                <a:cs typeface="Times New Roman"/>
              </a:rPr>
              <a:t>Example:  </a:t>
            </a:r>
            <a:r>
              <a:rPr sz="3200" b="1" spc="-70" dirty="0">
                <a:latin typeface="Times New Roman"/>
                <a:cs typeface="Times New Roman"/>
              </a:rPr>
              <a:t>CHANGE</a:t>
            </a:r>
            <a:r>
              <a:rPr sz="3200" b="1" spc="-75" dirty="0">
                <a:latin typeface="Times New Roman"/>
                <a:cs typeface="Times New Roman"/>
              </a:rPr>
              <a:t> </a:t>
            </a:r>
            <a:r>
              <a:rPr sz="3200" b="1" spc="-60" dirty="0">
                <a:latin typeface="Times New Roman"/>
                <a:cs typeface="Times New Roman"/>
              </a:rPr>
              <a:t>Ideas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61927" y="1580773"/>
            <a:ext cx="5947410" cy="178435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41300" marR="5080" indent="-228600">
              <a:lnSpc>
                <a:spcPts val="3379"/>
              </a:lnSpc>
              <a:spcBef>
                <a:spcPts val="85"/>
              </a:spcBef>
              <a:buFont typeface="Arial"/>
              <a:buChar char="•"/>
              <a:tabLst>
                <a:tab pos="241300" algn="l"/>
              </a:tabLst>
            </a:pPr>
            <a:r>
              <a:rPr sz="3200" spc="-10" dirty="0">
                <a:latin typeface="Calibri"/>
                <a:cs typeface="Calibri"/>
              </a:rPr>
              <a:t>Give </a:t>
            </a:r>
            <a:r>
              <a:rPr sz="3200" dirty="0">
                <a:latin typeface="Calibri"/>
                <a:cs typeface="Calibri"/>
              </a:rPr>
              <a:t>some </a:t>
            </a:r>
            <a:r>
              <a:rPr sz="3200" spc="-15" dirty="0">
                <a:latin typeface="Calibri"/>
                <a:cs typeface="Calibri"/>
              </a:rPr>
              <a:t>example </a:t>
            </a:r>
            <a:r>
              <a:rPr sz="3200" dirty="0">
                <a:latin typeface="Calibri"/>
                <a:cs typeface="Calibri"/>
              </a:rPr>
              <a:t>CHANGE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Ideas  </a:t>
            </a:r>
            <a:r>
              <a:rPr sz="3200" spc="-10" dirty="0">
                <a:latin typeface="Calibri"/>
                <a:cs typeface="Calibri"/>
              </a:rPr>
              <a:t>that would </a:t>
            </a:r>
            <a:r>
              <a:rPr sz="3200" dirty="0">
                <a:latin typeface="Calibri"/>
                <a:cs typeface="Calibri"/>
              </a:rPr>
              <a:t>be </a:t>
            </a:r>
            <a:r>
              <a:rPr sz="3200" spc="-15" dirty="0">
                <a:latin typeface="Calibri"/>
                <a:cs typeface="Calibri"/>
              </a:rPr>
              <a:t>appropriate to</a:t>
            </a:r>
            <a:endParaRPr sz="3200">
              <a:latin typeface="Calibri"/>
              <a:cs typeface="Calibri"/>
            </a:endParaRPr>
          </a:p>
          <a:p>
            <a:pPr marL="241300" marR="652780">
              <a:lnSpc>
                <a:spcPts val="3410"/>
              </a:lnSpc>
              <a:spcBef>
                <a:spcPts val="95"/>
              </a:spcBef>
            </a:pPr>
            <a:r>
              <a:rPr sz="3200" spc="-10" dirty="0">
                <a:latin typeface="Calibri"/>
                <a:cs typeface="Calibri"/>
              </a:rPr>
              <a:t>address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Challenge </a:t>
            </a:r>
            <a:r>
              <a:rPr sz="3200" dirty="0">
                <a:latin typeface="Calibri"/>
                <a:cs typeface="Calibri"/>
              </a:rPr>
              <a:t>of Clinic  </a:t>
            </a:r>
            <a:r>
              <a:rPr sz="3200" spc="-10" dirty="0">
                <a:latin typeface="Calibri"/>
                <a:cs typeface="Calibri"/>
              </a:rPr>
              <a:t>Processes?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8528" y="2774696"/>
            <a:ext cx="3268979" cy="1024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3890"/>
              </a:lnSpc>
            </a:pPr>
            <a:r>
              <a:rPr sz="3600" spc="-10" dirty="0">
                <a:latin typeface="Calibri"/>
                <a:cs typeface="Calibri"/>
              </a:rPr>
              <a:t>Challenge </a:t>
            </a:r>
            <a:r>
              <a:rPr sz="3600" dirty="0">
                <a:latin typeface="Calibri"/>
                <a:cs typeface="Calibri"/>
              </a:rPr>
              <a:t>=</a:t>
            </a:r>
            <a:r>
              <a:rPr sz="3600" spc="-55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Clinic  </a:t>
            </a:r>
            <a:r>
              <a:rPr sz="3600" spc="-10" dirty="0">
                <a:latin typeface="Calibri"/>
                <a:cs typeface="Calibri"/>
              </a:rPr>
              <a:t>Processes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8327" y="367029"/>
            <a:ext cx="3594100" cy="5769610"/>
          </a:xfrm>
          <a:custGeom>
            <a:avLst/>
            <a:gdLst/>
            <a:ahLst/>
            <a:cxnLst/>
            <a:rect l="l" t="t" r="r" b="b"/>
            <a:pathLst>
              <a:path w="3594100" h="5769610">
                <a:moveTo>
                  <a:pt x="0" y="5769610"/>
                </a:moveTo>
                <a:lnTo>
                  <a:pt x="3594100" y="5769610"/>
                </a:lnTo>
                <a:lnTo>
                  <a:pt x="3594100" y="0"/>
                </a:lnTo>
                <a:lnTo>
                  <a:pt x="0" y="0"/>
                </a:lnTo>
                <a:lnTo>
                  <a:pt x="0" y="576961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4827" y="6250940"/>
            <a:ext cx="3784600" cy="0"/>
          </a:xfrm>
          <a:custGeom>
            <a:avLst/>
            <a:gdLst/>
            <a:ahLst/>
            <a:cxnLst/>
            <a:rect l="l" t="t" r="r" b="b"/>
            <a:pathLst>
              <a:path w="3784600">
                <a:moveTo>
                  <a:pt x="0" y="0"/>
                </a:moveTo>
                <a:lnTo>
                  <a:pt x="3784600" y="0"/>
                </a:lnTo>
              </a:path>
            </a:pathLst>
          </a:custGeom>
          <a:ln w="25400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7527" y="265429"/>
            <a:ext cx="0" cy="5972810"/>
          </a:xfrm>
          <a:custGeom>
            <a:avLst/>
            <a:gdLst/>
            <a:ahLst/>
            <a:cxnLst/>
            <a:rect l="l" t="t" r="r" b="b"/>
            <a:pathLst>
              <a:path h="5972810">
                <a:moveTo>
                  <a:pt x="0" y="0"/>
                </a:moveTo>
                <a:lnTo>
                  <a:pt x="0" y="5972810"/>
                </a:lnTo>
              </a:path>
            </a:pathLst>
          </a:custGeom>
          <a:ln w="25400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4827" y="252729"/>
            <a:ext cx="3784600" cy="0"/>
          </a:xfrm>
          <a:custGeom>
            <a:avLst/>
            <a:gdLst/>
            <a:ahLst/>
            <a:cxnLst/>
            <a:rect l="l" t="t" r="r" b="b"/>
            <a:pathLst>
              <a:path w="3784600">
                <a:moveTo>
                  <a:pt x="0" y="0"/>
                </a:moveTo>
                <a:lnTo>
                  <a:pt x="3784600" y="0"/>
                </a:lnTo>
              </a:path>
            </a:pathLst>
          </a:custGeom>
          <a:ln w="25400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46728" y="265490"/>
            <a:ext cx="0" cy="5973445"/>
          </a:xfrm>
          <a:custGeom>
            <a:avLst/>
            <a:gdLst/>
            <a:ahLst/>
            <a:cxnLst/>
            <a:rect l="l" t="t" r="r" b="b"/>
            <a:pathLst>
              <a:path h="5973445">
                <a:moveTo>
                  <a:pt x="0" y="0"/>
                </a:moveTo>
                <a:lnTo>
                  <a:pt x="0" y="5972942"/>
                </a:lnTo>
              </a:path>
            </a:pathLst>
          </a:custGeom>
          <a:ln w="25400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5627" y="6136640"/>
            <a:ext cx="3683000" cy="76200"/>
          </a:xfrm>
          <a:custGeom>
            <a:avLst/>
            <a:gdLst/>
            <a:ahLst/>
            <a:cxnLst/>
            <a:rect l="l" t="t" r="r" b="b"/>
            <a:pathLst>
              <a:path w="3683000" h="76200">
                <a:moveTo>
                  <a:pt x="0" y="76200"/>
                </a:moveTo>
                <a:lnTo>
                  <a:pt x="3683000" y="76200"/>
                </a:lnTo>
                <a:lnTo>
                  <a:pt x="36830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5627" y="367029"/>
            <a:ext cx="76200" cy="5769610"/>
          </a:xfrm>
          <a:custGeom>
            <a:avLst/>
            <a:gdLst/>
            <a:ahLst/>
            <a:cxnLst/>
            <a:rect l="l" t="t" r="r" b="b"/>
            <a:pathLst>
              <a:path w="76200" h="5769610">
                <a:moveTo>
                  <a:pt x="0" y="5769610"/>
                </a:moveTo>
                <a:lnTo>
                  <a:pt x="76200" y="5769610"/>
                </a:lnTo>
                <a:lnTo>
                  <a:pt x="76200" y="0"/>
                </a:lnTo>
                <a:lnTo>
                  <a:pt x="0" y="0"/>
                </a:lnTo>
                <a:lnTo>
                  <a:pt x="0" y="576961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5627" y="290829"/>
            <a:ext cx="3683000" cy="76200"/>
          </a:xfrm>
          <a:custGeom>
            <a:avLst/>
            <a:gdLst/>
            <a:ahLst/>
            <a:cxnLst/>
            <a:rect l="l" t="t" r="r" b="b"/>
            <a:pathLst>
              <a:path w="3683000" h="76200">
                <a:moveTo>
                  <a:pt x="0" y="76200"/>
                </a:moveTo>
                <a:lnTo>
                  <a:pt x="3683000" y="76200"/>
                </a:lnTo>
                <a:lnTo>
                  <a:pt x="36830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32428" y="367090"/>
            <a:ext cx="76200" cy="5770245"/>
          </a:xfrm>
          <a:custGeom>
            <a:avLst/>
            <a:gdLst/>
            <a:ahLst/>
            <a:cxnLst/>
            <a:rect l="l" t="t" r="r" b="b"/>
            <a:pathLst>
              <a:path w="76200" h="5770245">
                <a:moveTo>
                  <a:pt x="76200" y="0"/>
                </a:moveTo>
                <a:lnTo>
                  <a:pt x="0" y="0"/>
                </a:lnTo>
                <a:lnTo>
                  <a:pt x="0" y="5769742"/>
                </a:lnTo>
                <a:lnTo>
                  <a:pt x="76200" y="5769742"/>
                </a:lnTo>
                <a:lnTo>
                  <a:pt x="7620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0845" marR="1351280">
              <a:lnSpc>
                <a:spcPct val="90000"/>
              </a:lnSpc>
            </a:pPr>
            <a:r>
              <a:rPr spc="-20" dirty="0"/>
              <a:t>Zoom  </a:t>
            </a:r>
            <a:r>
              <a:rPr spc="-5" dirty="0"/>
              <a:t>B</a:t>
            </a:r>
            <a:r>
              <a:rPr spc="-70" dirty="0"/>
              <a:t>r</a:t>
            </a:r>
            <a:r>
              <a:rPr spc="-5" dirty="0"/>
              <a:t>e</a:t>
            </a:r>
            <a:r>
              <a:rPr spc="5" dirty="0"/>
              <a:t>a</a:t>
            </a:r>
            <a:r>
              <a:rPr spc="-165" dirty="0"/>
              <a:t>k</a:t>
            </a:r>
            <a:r>
              <a:rPr spc="5" dirty="0"/>
              <a:t>o</a:t>
            </a:r>
            <a:r>
              <a:rPr dirty="0"/>
              <a:t>ut  </a:t>
            </a:r>
            <a:r>
              <a:rPr spc="-25" dirty="0"/>
              <a:t>Rooms</a:t>
            </a:r>
          </a:p>
        </p:txBody>
      </p:sp>
      <p:sp>
        <p:nvSpPr>
          <p:cNvPr id="12" name="object 12"/>
          <p:cNvSpPr/>
          <p:nvPr/>
        </p:nvSpPr>
        <p:spPr>
          <a:xfrm>
            <a:off x="4517135" y="5242145"/>
            <a:ext cx="1766570" cy="955040"/>
          </a:xfrm>
          <a:custGeom>
            <a:avLst/>
            <a:gdLst/>
            <a:ahLst/>
            <a:cxnLst/>
            <a:rect l="l" t="t" r="r" b="b"/>
            <a:pathLst>
              <a:path w="1766570" h="955039">
                <a:moveTo>
                  <a:pt x="0" y="954476"/>
                </a:moveTo>
                <a:lnTo>
                  <a:pt x="1766462" y="954476"/>
                </a:lnTo>
                <a:lnTo>
                  <a:pt x="1766462" y="0"/>
                </a:lnTo>
                <a:lnTo>
                  <a:pt x="0" y="0"/>
                </a:lnTo>
                <a:lnTo>
                  <a:pt x="0" y="954476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17135" y="5242145"/>
            <a:ext cx="1811020" cy="955040"/>
          </a:xfrm>
          <a:custGeom>
            <a:avLst/>
            <a:gdLst/>
            <a:ahLst/>
            <a:cxnLst/>
            <a:rect l="l" t="t" r="r" b="b"/>
            <a:pathLst>
              <a:path w="1811020" h="955039">
                <a:moveTo>
                  <a:pt x="0" y="0"/>
                </a:moveTo>
                <a:lnTo>
                  <a:pt x="1810512" y="0"/>
                </a:lnTo>
                <a:lnTo>
                  <a:pt x="1810512" y="954477"/>
                </a:lnTo>
                <a:lnTo>
                  <a:pt x="0" y="954477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5B9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832953" y="5411723"/>
            <a:ext cx="1179195" cy="544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300" spc="-6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300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300" dirty="0">
                <a:solidFill>
                  <a:srgbClr val="FFFFFF"/>
                </a:solidFill>
                <a:latin typeface="Calibri"/>
                <a:cs typeface="Calibri"/>
              </a:rPr>
              <a:t>tu</a:t>
            </a:r>
            <a:r>
              <a:rPr sz="3300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3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283598" y="5242670"/>
            <a:ext cx="5431790" cy="955040"/>
          </a:xfrm>
          <a:custGeom>
            <a:avLst/>
            <a:gdLst/>
            <a:ahLst/>
            <a:cxnLst/>
            <a:rect l="l" t="t" r="r" b="b"/>
            <a:pathLst>
              <a:path w="5431790" h="955039">
                <a:moveTo>
                  <a:pt x="0" y="0"/>
                </a:moveTo>
                <a:lnTo>
                  <a:pt x="5431536" y="0"/>
                </a:lnTo>
                <a:lnTo>
                  <a:pt x="5431536" y="954477"/>
                </a:lnTo>
                <a:lnTo>
                  <a:pt x="0" y="954477"/>
                </a:lnTo>
                <a:lnTo>
                  <a:pt x="0" y="0"/>
                </a:lnTo>
                <a:close/>
              </a:path>
            </a:pathLst>
          </a:custGeom>
          <a:solidFill>
            <a:srgbClr val="D2DEEF">
              <a:alpha val="9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83598" y="5242670"/>
            <a:ext cx="5431790" cy="955040"/>
          </a:xfrm>
          <a:custGeom>
            <a:avLst/>
            <a:gdLst/>
            <a:ahLst/>
            <a:cxnLst/>
            <a:rect l="l" t="t" r="r" b="b"/>
            <a:pathLst>
              <a:path w="5431790" h="955039">
                <a:moveTo>
                  <a:pt x="0" y="0"/>
                </a:moveTo>
                <a:lnTo>
                  <a:pt x="5431536" y="0"/>
                </a:lnTo>
                <a:lnTo>
                  <a:pt x="5431536" y="954477"/>
                </a:lnTo>
                <a:lnTo>
                  <a:pt x="0" y="954477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D2D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381075" y="5382767"/>
            <a:ext cx="4947285" cy="644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Return to </a:t>
            </a:r>
            <a:r>
              <a:rPr sz="1800" spc="-5" dirty="0">
                <a:latin typeface="Calibri"/>
                <a:cs typeface="Calibri"/>
              </a:rPr>
              <a:t>Main </a:t>
            </a:r>
            <a:r>
              <a:rPr sz="1800" spc="-10" dirty="0">
                <a:latin typeface="Calibri"/>
                <a:cs typeface="Calibri"/>
              </a:rPr>
              <a:t>Zoom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meeting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sz="1800" spc="-5" dirty="0">
                <a:latin typeface="Calibri"/>
                <a:cs typeface="Calibri"/>
              </a:rPr>
              <a:t>Coach </a:t>
            </a:r>
            <a:r>
              <a:rPr sz="1800" spc="-10" dirty="0">
                <a:latin typeface="Calibri"/>
                <a:cs typeface="Calibri"/>
              </a:rPr>
              <a:t>prepared to share screen </a:t>
            </a:r>
            <a:r>
              <a:rPr sz="1800" spc="-5" dirty="0">
                <a:latin typeface="Calibri"/>
                <a:cs typeface="Calibri"/>
              </a:rPr>
              <a:t>with </a:t>
            </a:r>
            <a:r>
              <a:rPr sz="1800" spc="-10" dirty="0">
                <a:latin typeface="Calibri"/>
                <a:cs typeface="Calibri"/>
              </a:rPr>
              <a:t>list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CHANGES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517135" y="3788476"/>
            <a:ext cx="1811020" cy="1468120"/>
          </a:xfrm>
          <a:custGeom>
            <a:avLst/>
            <a:gdLst/>
            <a:ahLst/>
            <a:cxnLst/>
            <a:rect l="l" t="t" r="r" b="b"/>
            <a:pathLst>
              <a:path w="1811020" h="1468120">
                <a:moveTo>
                  <a:pt x="1052055" y="1247787"/>
                </a:moveTo>
                <a:lnTo>
                  <a:pt x="758456" y="1247787"/>
                </a:lnTo>
                <a:lnTo>
                  <a:pt x="905255" y="1467985"/>
                </a:lnTo>
                <a:lnTo>
                  <a:pt x="1052055" y="1247787"/>
                </a:lnTo>
                <a:close/>
              </a:path>
              <a:path w="1811020" h="1468120">
                <a:moveTo>
                  <a:pt x="941955" y="953852"/>
                </a:moveTo>
                <a:lnTo>
                  <a:pt x="868556" y="953852"/>
                </a:lnTo>
                <a:lnTo>
                  <a:pt x="868556" y="1247787"/>
                </a:lnTo>
                <a:lnTo>
                  <a:pt x="941955" y="1247787"/>
                </a:lnTo>
                <a:lnTo>
                  <a:pt x="941955" y="953852"/>
                </a:lnTo>
                <a:close/>
              </a:path>
              <a:path w="1811020" h="1468120">
                <a:moveTo>
                  <a:pt x="1810512" y="0"/>
                </a:moveTo>
                <a:lnTo>
                  <a:pt x="0" y="0"/>
                </a:lnTo>
                <a:lnTo>
                  <a:pt x="0" y="953852"/>
                </a:lnTo>
                <a:lnTo>
                  <a:pt x="1810512" y="953852"/>
                </a:lnTo>
                <a:lnTo>
                  <a:pt x="1810512" y="0"/>
                </a:lnTo>
                <a:close/>
              </a:path>
            </a:pathLst>
          </a:custGeom>
          <a:solidFill>
            <a:srgbClr val="52CA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17135" y="3788475"/>
            <a:ext cx="1811020" cy="1468120"/>
          </a:xfrm>
          <a:custGeom>
            <a:avLst/>
            <a:gdLst/>
            <a:ahLst/>
            <a:cxnLst/>
            <a:rect l="l" t="t" r="r" b="b"/>
            <a:pathLst>
              <a:path w="1811020" h="1468120">
                <a:moveTo>
                  <a:pt x="1810512" y="953853"/>
                </a:moveTo>
                <a:lnTo>
                  <a:pt x="941955" y="953853"/>
                </a:lnTo>
                <a:lnTo>
                  <a:pt x="941955" y="1247788"/>
                </a:lnTo>
                <a:lnTo>
                  <a:pt x="1052055" y="1247788"/>
                </a:lnTo>
                <a:lnTo>
                  <a:pt x="905256" y="1467986"/>
                </a:lnTo>
                <a:lnTo>
                  <a:pt x="758457" y="1247788"/>
                </a:lnTo>
                <a:lnTo>
                  <a:pt x="868556" y="1247788"/>
                </a:lnTo>
                <a:lnTo>
                  <a:pt x="868556" y="953853"/>
                </a:lnTo>
                <a:lnTo>
                  <a:pt x="0" y="953853"/>
                </a:lnTo>
                <a:lnTo>
                  <a:pt x="0" y="0"/>
                </a:lnTo>
                <a:lnTo>
                  <a:pt x="1810512" y="0"/>
                </a:lnTo>
                <a:lnTo>
                  <a:pt x="1810512" y="953853"/>
                </a:lnTo>
                <a:close/>
              </a:path>
            </a:pathLst>
          </a:custGeom>
          <a:ln w="12700">
            <a:solidFill>
              <a:srgbClr val="52CA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911820" y="3957828"/>
            <a:ext cx="1021715" cy="544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300" spc="-7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300" dirty="0">
                <a:solidFill>
                  <a:srgbClr val="FFFFFF"/>
                </a:solidFill>
                <a:latin typeface="Calibri"/>
                <a:cs typeface="Calibri"/>
              </a:rPr>
              <a:t>oom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321296" y="3362287"/>
            <a:ext cx="5444490" cy="1806575"/>
          </a:xfrm>
          <a:prstGeom prst="rect">
            <a:avLst/>
          </a:prstGeom>
          <a:solidFill>
            <a:srgbClr val="D0ECEA">
              <a:alpha val="90199"/>
            </a:srgbClr>
          </a:solidFill>
        </p:spPr>
        <p:txBody>
          <a:bodyPr vert="horz" wrap="square" lIns="0" tIns="197485" rIns="0" bIns="0" rtlCol="0">
            <a:spAutoFit/>
          </a:bodyPr>
          <a:lstStyle/>
          <a:p>
            <a:pPr marL="116205">
              <a:lnSpc>
                <a:spcPct val="100000"/>
              </a:lnSpc>
              <a:spcBef>
                <a:spcPts val="1555"/>
              </a:spcBef>
            </a:pPr>
            <a:r>
              <a:rPr sz="1800" dirty="0">
                <a:latin typeface="Calibri"/>
                <a:cs typeface="Calibri"/>
              </a:rPr>
              <a:t>In </a:t>
            </a:r>
            <a:r>
              <a:rPr sz="1800" spc="-15" dirty="0">
                <a:latin typeface="Calibri"/>
                <a:cs typeface="Calibri"/>
              </a:rPr>
              <a:t>Breakout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Room</a:t>
            </a:r>
            <a:endParaRPr sz="1800">
              <a:latin typeface="Calibri"/>
              <a:cs typeface="Calibri"/>
            </a:endParaRPr>
          </a:p>
          <a:p>
            <a:pPr marL="287655" indent="-171450">
              <a:lnSpc>
                <a:spcPct val="100000"/>
              </a:lnSpc>
              <a:spcBef>
                <a:spcPts val="525"/>
              </a:spcBef>
              <a:buChar char="•"/>
              <a:tabLst>
                <a:tab pos="288290" algn="l"/>
              </a:tabLst>
            </a:pPr>
            <a:r>
              <a:rPr sz="1800" spc="-5" dirty="0">
                <a:latin typeface="Calibri"/>
                <a:cs typeface="Calibri"/>
              </a:rPr>
              <a:t>Coach </a:t>
            </a:r>
            <a:r>
              <a:rPr sz="1800" spc="-10" dirty="0">
                <a:latin typeface="Calibri"/>
                <a:cs typeface="Calibri"/>
              </a:rPr>
              <a:t>to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facilitate</a:t>
            </a:r>
            <a:endParaRPr sz="1800">
              <a:latin typeface="Calibri"/>
              <a:cs typeface="Calibri"/>
            </a:endParaRPr>
          </a:p>
          <a:p>
            <a:pPr marL="287655" marR="152400" indent="-171450">
              <a:lnSpc>
                <a:spcPts val="1989"/>
              </a:lnSpc>
              <a:spcBef>
                <a:spcPts val="350"/>
              </a:spcBef>
              <a:buFont typeface="Calibri"/>
              <a:buChar char="•"/>
              <a:tabLst>
                <a:tab pos="288290" algn="l"/>
              </a:tabLst>
            </a:pPr>
            <a:r>
              <a:rPr sz="1800" b="1" spc="-5" dirty="0">
                <a:latin typeface="Calibri"/>
                <a:cs typeface="Calibri"/>
              </a:rPr>
              <a:t>Objective: </a:t>
            </a:r>
            <a:r>
              <a:rPr sz="1800" b="1" spc="-10" dirty="0">
                <a:latin typeface="Calibri"/>
                <a:cs typeface="Calibri"/>
              </a:rPr>
              <a:t>Given </a:t>
            </a:r>
            <a:r>
              <a:rPr sz="1800" b="1" spc="-5" dirty="0">
                <a:latin typeface="Calibri"/>
                <a:cs typeface="Calibri"/>
              </a:rPr>
              <a:t>an assigned </a:t>
            </a:r>
            <a:r>
              <a:rPr sz="1800" b="1" spc="-10" dirty="0">
                <a:latin typeface="Calibri"/>
                <a:cs typeface="Calibri"/>
              </a:rPr>
              <a:t>challenge, </a:t>
            </a:r>
            <a:r>
              <a:rPr sz="1800" b="1" spc="-15" dirty="0">
                <a:latin typeface="Calibri"/>
                <a:cs typeface="Calibri"/>
              </a:rPr>
              <a:t>brainstorm </a:t>
            </a:r>
            <a:r>
              <a:rPr sz="1800" b="1" dirty="0">
                <a:latin typeface="Calibri"/>
                <a:cs typeface="Calibri"/>
              </a:rPr>
              <a:t>a  </a:t>
            </a:r>
            <a:r>
              <a:rPr sz="1800" b="1" spc="-10" dirty="0">
                <a:latin typeface="Calibri"/>
                <a:cs typeface="Calibri"/>
              </a:rPr>
              <a:t>list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CHANGES.</a:t>
            </a:r>
            <a:endParaRPr sz="1800">
              <a:latin typeface="Calibri"/>
              <a:cs typeface="Calibri"/>
            </a:endParaRPr>
          </a:p>
          <a:p>
            <a:pPr marL="287655" indent="-171450">
              <a:lnSpc>
                <a:spcPct val="100000"/>
              </a:lnSpc>
              <a:spcBef>
                <a:spcPts val="105"/>
              </a:spcBef>
              <a:buChar char="•"/>
              <a:tabLst>
                <a:tab pos="288290" algn="l"/>
              </a:tabLst>
            </a:pPr>
            <a:r>
              <a:rPr sz="1800" spc="-15" dirty="0">
                <a:latin typeface="Calibri"/>
                <a:cs typeface="Calibri"/>
              </a:rPr>
              <a:t>Record </a:t>
            </a:r>
            <a:r>
              <a:rPr sz="1800" spc="-5" dirty="0">
                <a:latin typeface="Calibri"/>
                <a:cs typeface="Calibri"/>
              </a:rPr>
              <a:t>CHANGES </a:t>
            </a:r>
            <a:r>
              <a:rPr sz="1800" dirty="0">
                <a:latin typeface="Calibri"/>
                <a:cs typeface="Calibri"/>
              </a:rPr>
              <a:t>on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Template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517135" y="1914967"/>
            <a:ext cx="1811020" cy="1468120"/>
          </a:xfrm>
          <a:custGeom>
            <a:avLst/>
            <a:gdLst/>
            <a:ahLst/>
            <a:cxnLst/>
            <a:rect l="l" t="t" r="r" b="b"/>
            <a:pathLst>
              <a:path w="1811020" h="1468120">
                <a:moveTo>
                  <a:pt x="1052055" y="1247787"/>
                </a:moveTo>
                <a:lnTo>
                  <a:pt x="758456" y="1247787"/>
                </a:lnTo>
                <a:lnTo>
                  <a:pt x="905255" y="1467985"/>
                </a:lnTo>
                <a:lnTo>
                  <a:pt x="1052055" y="1247787"/>
                </a:lnTo>
                <a:close/>
              </a:path>
              <a:path w="1811020" h="1468120">
                <a:moveTo>
                  <a:pt x="941955" y="953852"/>
                </a:moveTo>
                <a:lnTo>
                  <a:pt x="868556" y="953852"/>
                </a:lnTo>
                <a:lnTo>
                  <a:pt x="868556" y="1247787"/>
                </a:lnTo>
                <a:lnTo>
                  <a:pt x="941955" y="1247787"/>
                </a:lnTo>
                <a:lnTo>
                  <a:pt x="941955" y="953852"/>
                </a:lnTo>
                <a:close/>
              </a:path>
              <a:path w="1811020" h="1468120">
                <a:moveTo>
                  <a:pt x="1810512" y="0"/>
                </a:moveTo>
                <a:lnTo>
                  <a:pt x="0" y="0"/>
                </a:lnTo>
                <a:lnTo>
                  <a:pt x="0" y="953852"/>
                </a:lnTo>
                <a:lnTo>
                  <a:pt x="1810512" y="953852"/>
                </a:lnTo>
                <a:lnTo>
                  <a:pt x="1810512" y="0"/>
                </a:lnTo>
                <a:close/>
              </a:path>
            </a:pathLst>
          </a:custGeom>
          <a:solidFill>
            <a:srgbClr val="49BF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17135" y="1914966"/>
            <a:ext cx="1811020" cy="1468120"/>
          </a:xfrm>
          <a:custGeom>
            <a:avLst/>
            <a:gdLst/>
            <a:ahLst/>
            <a:cxnLst/>
            <a:rect l="l" t="t" r="r" b="b"/>
            <a:pathLst>
              <a:path w="1811020" h="1468120">
                <a:moveTo>
                  <a:pt x="1810512" y="953853"/>
                </a:moveTo>
                <a:lnTo>
                  <a:pt x="941955" y="953853"/>
                </a:lnTo>
                <a:lnTo>
                  <a:pt x="941955" y="1247788"/>
                </a:lnTo>
                <a:lnTo>
                  <a:pt x="1052055" y="1247788"/>
                </a:lnTo>
                <a:lnTo>
                  <a:pt x="905256" y="1467986"/>
                </a:lnTo>
                <a:lnTo>
                  <a:pt x="758457" y="1247788"/>
                </a:lnTo>
                <a:lnTo>
                  <a:pt x="868556" y="1247788"/>
                </a:lnTo>
                <a:lnTo>
                  <a:pt x="868556" y="953853"/>
                </a:lnTo>
                <a:lnTo>
                  <a:pt x="0" y="953853"/>
                </a:lnTo>
                <a:lnTo>
                  <a:pt x="0" y="0"/>
                </a:lnTo>
                <a:lnTo>
                  <a:pt x="1810512" y="0"/>
                </a:lnTo>
                <a:lnTo>
                  <a:pt x="1810512" y="953853"/>
                </a:lnTo>
                <a:close/>
              </a:path>
            </a:pathLst>
          </a:custGeom>
          <a:ln w="12700">
            <a:solidFill>
              <a:srgbClr val="49BF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911820" y="2086355"/>
            <a:ext cx="1021715" cy="544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300" spc="-7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300" dirty="0">
                <a:solidFill>
                  <a:srgbClr val="FFFFFF"/>
                </a:solidFill>
                <a:latin typeface="Calibri"/>
                <a:cs typeface="Calibri"/>
              </a:rPr>
              <a:t>oom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321296" y="1754619"/>
            <a:ext cx="5444490" cy="1275080"/>
          </a:xfrm>
          <a:prstGeom prst="rect">
            <a:avLst/>
          </a:prstGeom>
          <a:solidFill>
            <a:srgbClr val="D0E7D8">
              <a:alpha val="90199"/>
            </a:srgbClr>
          </a:solidFill>
        </p:spPr>
        <p:txBody>
          <a:bodyPr vert="horz" wrap="square" lIns="0" tIns="196215" rIns="0" bIns="0" rtlCol="0">
            <a:spAutoFit/>
          </a:bodyPr>
          <a:lstStyle/>
          <a:p>
            <a:pPr marL="116205">
              <a:lnSpc>
                <a:spcPct val="100000"/>
              </a:lnSpc>
              <a:spcBef>
                <a:spcPts val="1545"/>
              </a:spcBef>
            </a:pPr>
            <a:r>
              <a:rPr sz="1800" spc="-5" dirty="0">
                <a:latin typeface="Calibri"/>
                <a:cs typeface="Calibri"/>
              </a:rPr>
              <a:t>Upon </a:t>
            </a:r>
            <a:r>
              <a:rPr sz="1800" spc="-10" dirty="0">
                <a:latin typeface="Calibri"/>
                <a:cs typeface="Calibri"/>
              </a:rPr>
              <a:t>arrival </a:t>
            </a:r>
            <a:r>
              <a:rPr sz="1800" spc="-5" dirty="0">
                <a:latin typeface="Calibri"/>
                <a:cs typeface="Calibri"/>
              </a:rPr>
              <a:t>in </a:t>
            </a:r>
            <a:r>
              <a:rPr sz="1800" spc="-15" dirty="0">
                <a:latin typeface="Calibri"/>
                <a:cs typeface="Calibri"/>
              </a:rPr>
              <a:t>Breakout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Room</a:t>
            </a:r>
            <a:endParaRPr sz="1800">
              <a:latin typeface="Calibri"/>
              <a:cs typeface="Calibri"/>
            </a:endParaRPr>
          </a:p>
          <a:p>
            <a:pPr marL="287655" indent="-171450">
              <a:lnSpc>
                <a:spcPct val="100000"/>
              </a:lnSpc>
              <a:spcBef>
                <a:spcPts val="550"/>
              </a:spcBef>
              <a:buChar char="•"/>
              <a:tabLst>
                <a:tab pos="288290" algn="l"/>
              </a:tabLst>
            </a:pPr>
            <a:r>
              <a:rPr sz="1800" spc="-5" dirty="0">
                <a:latin typeface="Calibri"/>
                <a:cs typeface="Calibri"/>
              </a:rPr>
              <a:t>Click on </a:t>
            </a:r>
            <a:r>
              <a:rPr sz="1800" spc="-10" dirty="0">
                <a:latin typeface="Calibri"/>
                <a:cs typeface="Calibri"/>
              </a:rPr>
              <a:t>Participant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List</a:t>
            </a:r>
            <a:endParaRPr sz="1800">
              <a:latin typeface="Calibri"/>
              <a:cs typeface="Calibri"/>
            </a:endParaRPr>
          </a:p>
          <a:p>
            <a:pPr marL="287655" indent="-171450">
              <a:lnSpc>
                <a:spcPct val="100000"/>
              </a:lnSpc>
              <a:spcBef>
                <a:spcPts val="140"/>
              </a:spcBef>
              <a:buChar char="•"/>
              <a:tabLst>
                <a:tab pos="288290" algn="l"/>
              </a:tabLst>
            </a:pPr>
            <a:r>
              <a:rPr sz="1800" spc="-5" dirty="0">
                <a:latin typeface="Calibri"/>
                <a:cs typeface="Calibri"/>
              </a:rPr>
              <a:t>Unmute </a:t>
            </a:r>
            <a:r>
              <a:rPr sz="1800" spc="-10" dirty="0">
                <a:latin typeface="Calibri"/>
                <a:cs typeface="Calibri"/>
              </a:rPr>
              <a:t>your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Microphone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517135" y="307300"/>
            <a:ext cx="1811020" cy="1468120"/>
          </a:xfrm>
          <a:custGeom>
            <a:avLst/>
            <a:gdLst/>
            <a:ahLst/>
            <a:cxnLst/>
            <a:rect l="l" t="t" r="r" b="b"/>
            <a:pathLst>
              <a:path w="1811020" h="1468120">
                <a:moveTo>
                  <a:pt x="1052055" y="1247788"/>
                </a:moveTo>
                <a:lnTo>
                  <a:pt x="758456" y="1247788"/>
                </a:lnTo>
                <a:lnTo>
                  <a:pt x="905255" y="1467986"/>
                </a:lnTo>
                <a:lnTo>
                  <a:pt x="1052055" y="1247788"/>
                </a:lnTo>
                <a:close/>
              </a:path>
              <a:path w="1811020" h="1468120">
                <a:moveTo>
                  <a:pt x="941955" y="953853"/>
                </a:moveTo>
                <a:lnTo>
                  <a:pt x="868556" y="953853"/>
                </a:lnTo>
                <a:lnTo>
                  <a:pt x="868556" y="1247788"/>
                </a:lnTo>
                <a:lnTo>
                  <a:pt x="941955" y="1247788"/>
                </a:lnTo>
                <a:lnTo>
                  <a:pt x="941955" y="953853"/>
                </a:lnTo>
                <a:close/>
              </a:path>
              <a:path w="1811020" h="1468120">
                <a:moveTo>
                  <a:pt x="1810512" y="0"/>
                </a:moveTo>
                <a:lnTo>
                  <a:pt x="0" y="0"/>
                </a:lnTo>
                <a:lnTo>
                  <a:pt x="0" y="953853"/>
                </a:lnTo>
                <a:lnTo>
                  <a:pt x="1810512" y="953853"/>
                </a:lnTo>
                <a:lnTo>
                  <a:pt x="1810512" y="0"/>
                </a:lnTo>
                <a:close/>
              </a:path>
            </a:pathLst>
          </a:custGeom>
          <a:solidFill>
            <a:srgbClr val="70AD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517135" y="307301"/>
            <a:ext cx="1811020" cy="1468120"/>
          </a:xfrm>
          <a:custGeom>
            <a:avLst/>
            <a:gdLst/>
            <a:ahLst/>
            <a:cxnLst/>
            <a:rect l="l" t="t" r="r" b="b"/>
            <a:pathLst>
              <a:path w="1811020" h="1468120">
                <a:moveTo>
                  <a:pt x="1810512" y="953853"/>
                </a:moveTo>
                <a:lnTo>
                  <a:pt x="941955" y="953853"/>
                </a:lnTo>
                <a:lnTo>
                  <a:pt x="941955" y="1247788"/>
                </a:lnTo>
                <a:lnTo>
                  <a:pt x="1052055" y="1247788"/>
                </a:lnTo>
                <a:lnTo>
                  <a:pt x="905256" y="1467986"/>
                </a:lnTo>
                <a:lnTo>
                  <a:pt x="758457" y="1247788"/>
                </a:lnTo>
                <a:lnTo>
                  <a:pt x="868556" y="1247788"/>
                </a:lnTo>
                <a:lnTo>
                  <a:pt x="868556" y="953853"/>
                </a:lnTo>
                <a:lnTo>
                  <a:pt x="0" y="953853"/>
                </a:lnTo>
                <a:lnTo>
                  <a:pt x="0" y="0"/>
                </a:lnTo>
                <a:lnTo>
                  <a:pt x="1810512" y="0"/>
                </a:lnTo>
                <a:lnTo>
                  <a:pt x="1810512" y="953853"/>
                </a:lnTo>
                <a:close/>
              </a:path>
            </a:pathLst>
          </a:custGeom>
          <a:ln w="12700">
            <a:solidFill>
              <a:srgbClr val="70AD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4827555" y="477011"/>
            <a:ext cx="1189355" cy="544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300" dirty="0"/>
              <a:t>Acce</a:t>
            </a:r>
            <a:r>
              <a:rPr sz="3300" spc="-20" dirty="0"/>
              <a:t>p</a:t>
            </a:r>
            <a:r>
              <a:rPr sz="3300" dirty="0"/>
              <a:t>t</a:t>
            </a:r>
            <a:endParaRPr sz="3300"/>
          </a:p>
        </p:txBody>
      </p:sp>
      <p:sp>
        <p:nvSpPr>
          <p:cNvPr id="29" name="object 29"/>
          <p:cNvSpPr txBox="1"/>
          <p:nvPr/>
        </p:nvSpPr>
        <p:spPr>
          <a:xfrm>
            <a:off x="6321296" y="300950"/>
            <a:ext cx="5444490" cy="967105"/>
          </a:xfrm>
          <a:prstGeom prst="rect">
            <a:avLst/>
          </a:prstGeom>
          <a:solidFill>
            <a:srgbClr val="D5E3CF">
              <a:alpha val="90199"/>
            </a:srgbClr>
          </a:solidFill>
        </p:spPr>
        <p:txBody>
          <a:bodyPr vert="horz" wrap="square" lIns="0" tIns="215900" rIns="0" bIns="0" rtlCol="0">
            <a:spAutoFit/>
          </a:bodyPr>
          <a:lstStyle/>
          <a:p>
            <a:pPr marL="116205" marR="248920">
              <a:lnSpc>
                <a:spcPts val="2020"/>
              </a:lnSpc>
              <a:spcBef>
                <a:spcPts val="1700"/>
              </a:spcBef>
            </a:pPr>
            <a:r>
              <a:rPr sz="1800" spc="-5" dirty="0">
                <a:latin typeface="Calibri"/>
                <a:cs typeface="Calibri"/>
              </a:rPr>
              <a:t>Accept </a:t>
            </a:r>
            <a:r>
              <a:rPr sz="1800" spc="-10" dirty="0">
                <a:latin typeface="Calibri"/>
                <a:cs typeface="Calibri"/>
              </a:rPr>
              <a:t>Zoom </a:t>
            </a:r>
            <a:r>
              <a:rPr sz="1800" spc="-15" dirty="0">
                <a:latin typeface="Calibri"/>
                <a:cs typeface="Calibri"/>
              </a:rPr>
              <a:t>Breakout Room </a:t>
            </a:r>
            <a:r>
              <a:rPr sz="1800" spc="-10" dirty="0">
                <a:latin typeface="Calibri"/>
                <a:cs typeface="Calibri"/>
              </a:rPr>
              <a:t>Invitation </a:t>
            </a:r>
            <a:r>
              <a:rPr sz="1800" dirty="0">
                <a:latin typeface="Calibri"/>
                <a:cs typeface="Calibri"/>
              </a:rPr>
              <a:t>– </a:t>
            </a:r>
            <a:r>
              <a:rPr sz="1800" spc="-5" dirty="0">
                <a:latin typeface="Calibri"/>
                <a:cs typeface="Calibri"/>
              </a:rPr>
              <a:t>Click on </a:t>
            </a:r>
            <a:r>
              <a:rPr sz="1800" spc="-20" dirty="0">
                <a:latin typeface="Calibri"/>
                <a:cs typeface="Calibri"/>
              </a:rPr>
              <a:t>“Join  </a:t>
            </a:r>
            <a:r>
              <a:rPr sz="1800" spc="-15" dirty="0">
                <a:latin typeface="Calibri"/>
                <a:cs typeface="Calibri"/>
              </a:rPr>
              <a:t>Breakout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Room”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398" y="374573"/>
            <a:ext cx="9531425" cy="573978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471970" y="2461964"/>
            <a:ext cx="2005330" cy="1565275"/>
          </a:xfrm>
          <a:custGeom>
            <a:avLst/>
            <a:gdLst/>
            <a:ahLst/>
            <a:cxnLst/>
            <a:rect l="l" t="t" r="r" b="b"/>
            <a:pathLst>
              <a:path w="2005329" h="1565275">
                <a:moveTo>
                  <a:pt x="0" y="0"/>
                </a:moveTo>
                <a:lnTo>
                  <a:pt x="2005069" y="0"/>
                </a:lnTo>
                <a:lnTo>
                  <a:pt x="2005069" y="1565000"/>
                </a:lnTo>
                <a:lnTo>
                  <a:pt x="0" y="156500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71970" y="2461964"/>
            <a:ext cx="2005330" cy="1565275"/>
          </a:xfrm>
          <a:custGeom>
            <a:avLst/>
            <a:gdLst/>
            <a:ahLst/>
            <a:cxnLst/>
            <a:rect l="l" t="t" r="r" b="b"/>
            <a:pathLst>
              <a:path w="2005329" h="1565275">
                <a:moveTo>
                  <a:pt x="0" y="0"/>
                </a:moveTo>
                <a:lnTo>
                  <a:pt x="2005070" y="0"/>
                </a:lnTo>
                <a:lnTo>
                  <a:pt x="2005070" y="1565001"/>
                </a:lnTo>
                <a:lnTo>
                  <a:pt x="0" y="1565001"/>
                </a:lnTo>
                <a:lnTo>
                  <a:pt x="0" y="0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36264" y="2755401"/>
            <a:ext cx="768985" cy="1467485"/>
          </a:xfrm>
          <a:custGeom>
            <a:avLst/>
            <a:gdLst/>
            <a:ahLst/>
            <a:cxnLst/>
            <a:rect l="l" t="t" r="r" b="b"/>
            <a:pathLst>
              <a:path w="768984" h="1467485">
                <a:moveTo>
                  <a:pt x="768623" y="0"/>
                </a:moveTo>
                <a:lnTo>
                  <a:pt x="601521" y="0"/>
                </a:lnTo>
                <a:lnTo>
                  <a:pt x="0" y="1467190"/>
                </a:lnTo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844680" y="3035808"/>
            <a:ext cx="1259840" cy="39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/>
              <a:t>Click</a:t>
            </a:r>
            <a:r>
              <a:rPr sz="2400" spc="-105" dirty="0"/>
              <a:t> </a:t>
            </a:r>
            <a:r>
              <a:rPr sz="2400" spc="-5" dirty="0"/>
              <a:t>Here</a:t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41990" y="2762504"/>
            <a:ext cx="4249420" cy="1430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800" b="0" spc="-325" dirty="0">
                <a:solidFill>
                  <a:srgbClr val="FFFFFF"/>
                </a:solidFill>
                <a:latin typeface="Calibri Light"/>
                <a:cs typeface="Calibri Light"/>
              </a:rPr>
              <a:t>W</a:t>
            </a:r>
            <a:r>
              <a:rPr sz="8800" b="0" spc="-5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8800" b="0" spc="-10" dirty="0">
                <a:solidFill>
                  <a:srgbClr val="FFFFFF"/>
                </a:solidFill>
                <a:latin typeface="Calibri Light"/>
                <a:cs typeface="Calibri Light"/>
              </a:rPr>
              <a:t>l</a:t>
            </a:r>
            <a:r>
              <a:rPr sz="8800" b="0" spc="-95" dirty="0">
                <a:solidFill>
                  <a:srgbClr val="FFFFFF"/>
                </a:solidFill>
                <a:latin typeface="Calibri Light"/>
                <a:cs typeface="Calibri Light"/>
              </a:rPr>
              <a:t>c</a:t>
            </a:r>
            <a:r>
              <a:rPr sz="8800" b="0" spc="-5" dirty="0">
                <a:solidFill>
                  <a:srgbClr val="FFFFFF"/>
                </a:solidFill>
                <a:latin typeface="Calibri Light"/>
                <a:cs typeface="Calibri Light"/>
              </a:rPr>
              <a:t>om</a:t>
            </a:r>
            <a:r>
              <a:rPr sz="8800" b="0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endParaRPr sz="880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6205" y="115192"/>
            <a:ext cx="11939905" cy="6628130"/>
          </a:xfrm>
          <a:custGeom>
            <a:avLst/>
            <a:gdLst/>
            <a:ahLst/>
            <a:cxnLst/>
            <a:rect l="l" t="t" r="r" b="b"/>
            <a:pathLst>
              <a:path w="11939905" h="6628130">
                <a:moveTo>
                  <a:pt x="0" y="0"/>
                </a:moveTo>
                <a:lnTo>
                  <a:pt x="11939588" y="0"/>
                </a:lnTo>
                <a:lnTo>
                  <a:pt x="11939588" y="6627614"/>
                </a:lnTo>
                <a:lnTo>
                  <a:pt x="0" y="662761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99232" y="1883639"/>
            <a:ext cx="6936105" cy="0"/>
          </a:xfrm>
          <a:custGeom>
            <a:avLst/>
            <a:gdLst/>
            <a:ahLst/>
            <a:cxnLst/>
            <a:rect l="l" t="t" r="r" b="b"/>
            <a:pathLst>
              <a:path w="6936105">
                <a:moveTo>
                  <a:pt x="6935760" y="0"/>
                </a:moveTo>
                <a:lnTo>
                  <a:pt x="0" y="1"/>
                </a:lnTo>
              </a:path>
            </a:pathLst>
          </a:custGeom>
          <a:ln w="1270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99232" y="5066756"/>
            <a:ext cx="6936105" cy="0"/>
          </a:xfrm>
          <a:custGeom>
            <a:avLst/>
            <a:gdLst/>
            <a:ahLst/>
            <a:cxnLst/>
            <a:rect l="l" t="t" r="r" b="b"/>
            <a:pathLst>
              <a:path w="6936105">
                <a:moveTo>
                  <a:pt x="6935760" y="0"/>
                </a:moveTo>
                <a:lnTo>
                  <a:pt x="0" y="1"/>
                </a:lnTo>
              </a:path>
            </a:pathLst>
          </a:custGeom>
          <a:ln w="1270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586854"/>
            <a:ext cx="2077720" cy="474345"/>
          </a:xfrm>
          <a:custGeom>
            <a:avLst/>
            <a:gdLst/>
            <a:ahLst/>
            <a:cxnLst/>
            <a:rect l="l" t="t" r="r" b="b"/>
            <a:pathLst>
              <a:path w="2077720" h="474344">
                <a:moveTo>
                  <a:pt x="0" y="474070"/>
                </a:moveTo>
                <a:lnTo>
                  <a:pt x="2077681" y="474070"/>
                </a:lnTo>
                <a:lnTo>
                  <a:pt x="2077681" y="0"/>
                </a:lnTo>
                <a:lnTo>
                  <a:pt x="0" y="0"/>
                </a:lnTo>
                <a:lnTo>
                  <a:pt x="0" y="47407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15881" y="586854"/>
            <a:ext cx="8084820" cy="474345"/>
          </a:xfrm>
          <a:custGeom>
            <a:avLst/>
            <a:gdLst/>
            <a:ahLst/>
            <a:cxnLst/>
            <a:rect l="l" t="t" r="r" b="b"/>
            <a:pathLst>
              <a:path w="8084820" h="474344">
                <a:moveTo>
                  <a:pt x="0" y="474070"/>
                </a:moveTo>
                <a:lnTo>
                  <a:pt x="8084214" y="474070"/>
                </a:lnTo>
                <a:lnTo>
                  <a:pt x="8084214" y="0"/>
                </a:lnTo>
                <a:lnTo>
                  <a:pt x="0" y="0"/>
                </a:lnTo>
                <a:lnTo>
                  <a:pt x="0" y="47407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38200" y="1060924"/>
            <a:ext cx="2077720" cy="5215255"/>
          </a:xfrm>
          <a:custGeom>
            <a:avLst/>
            <a:gdLst/>
            <a:ahLst/>
            <a:cxnLst/>
            <a:rect l="l" t="t" r="r" b="b"/>
            <a:pathLst>
              <a:path w="2077720" h="5215255">
                <a:moveTo>
                  <a:pt x="0" y="5214781"/>
                </a:moveTo>
                <a:lnTo>
                  <a:pt x="2077681" y="5214781"/>
                </a:lnTo>
                <a:lnTo>
                  <a:pt x="2077681" y="0"/>
                </a:lnTo>
                <a:lnTo>
                  <a:pt x="0" y="0"/>
                </a:lnTo>
                <a:lnTo>
                  <a:pt x="0" y="5214781"/>
                </a:lnTo>
                <a:close/>
              </a:path>
            </a:pathLst>
          </a:custGeom>
          <a:solidFill>
            <a:srgbClr val="CFD5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15881" y="1060924"/>
            <a:ext cx="8084820" cy="474345"/>
          </a:xfrm>
          <a:custGeom>
            <a:avLst/>
            <a:gdLst/>
            <a:ahLst/>
            <a:cxnLst/>
            <a:rect l="l" t="t" r="r" b="b"/>
            <a:pathLst>
              <a:path w="8084820" h="474344">
                <a:moveTo>
                  <a:pt x="0" y="474070"/>
                </a:moveTo>
                <a:lnTo>
                  <a:pt x="8084214" y="474070"/>
                </a:lnTo>
                <a:lnTo>
                  <a:pt x="8084214" y="0"/>
                </a:lnTo>
                <a:lnTo>
                  <a:pt x="0" y="0"/>
                </a:lnTo>
                <a:lnTo>
                  <a:pt x="0" y="474070"/>
                </a:lnTo>
                <a:close/>
              </a:path>
            </a:pathLst>
          </a:custGeom>
          <a:solidFill>
            <a:srgbClr val="CFD5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15881" y="1534995"/>
            <a:ext cx="8084820" cy="474345"/>
          </a:xfrm>
          <a:custGeom>
            <a:avLst/>
            <a:gdLst/>
            <a:ahLst/>
            <a:cxnLst/>
            <a:rect l="l" t="t" r="r" b="b"/>
            <a:pathLst>
              <a:path w="8084820" h="474344">
                <a:moveTo>
                  <a:pt x="0" y="474070"/>
                </a:moveTo>
                <a:lnTo>
                  <a:pt x="8084214" y="474070"/>
                </a:lnTo>
                <a:lnTo>
                  <a:pt x="8084214" y="0"/>
                </a:lnTo>
                <a:lnTo>
                  <a:pt x="0" y="0"/>
                </a:lnTo>
                <a:lnTo>
                  <a:pt x="0" y="474070"/>
                </a:lnTo>
                <a:close/>
              </a:path>
            </a:pathLst>
          </a:custGeom>
          <a:solidFill>
            <a:srgbClr val="E9EB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15881" y="2009067"/>
            <a:ext cx="8084820" cy="474345"/>
          </a:xfrm>
          <a:custGeom>
            <a:avLst/>
            <a:gdLst/>
            <a:ahLst/>
            <a:cxnLst/>
            <a:rect l="l" t="t" r="r" b="b"/>
            <a:pathLst>
              <a:path w="8084820" h="474344">
                <a:moveTo>
                  <a:pt x="0" y="474070"/>
                </a:moveTo>
                <a:lnTo>
                  <a:pt x="8084214" y="474070"/>
                </a:lnTo>
                <a:lnTo>
                  <a:pt x="8084214" y="0"/>
                </a:lnTo>
                <a:lnTo>
                  <a:pt x="0" y="0"/>
                </a:lnTo>
                <a:lnTo>
                  <a:pt x="0" y="474070"/>
                </a:lnTo>
                <a:close/>
              </a:path>
            </a:pathLst>
          </a:custGeom>
          <a:solidFill>
            <a:srgbClr val="CFD5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15881" y="2483137"/>
            <a:ext cx="8084820" cy="474345"/>
          </a:xfrm>
          <a:custGeom>
            <a:avLst/>
            <a:gdLst/>
            <a:ahLst/>
            <a:cxnLst/>
            <a:rect l="l" t="t" r="r" b="b"/>
            <a:pathLst>
              <a:path w="8084820" h="474344">
                <a:moveTo>
                  <a:pt x="0" y="474070"/>
                </a:moveTo>
                <a:lnTo>
                  <a:pt x="8084214" y="474070"/>
                </a:lnTo>
                <a:lnTo>
                  <a:pt x="8084214" y="0"/>
                </a:lnTo>
                <a:lnTo>
                  <a:pt x="0" y="0"/>
                </a:lnTo>
                <a:lnTo>
                  <a:pt x="0" y="474070"/>
                </a:lnTo>
                <a:close/>
              </a:path>
            </a:pathLst>
          </a:custGeom>
          <a:solidFill>
            <a:srgbClr val="E9EB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15881" y="2957208"/>
            <a:ext cx="8084820" cy="474345"/>
          </a:xfrm>
          <a:custGeom>
            <a:avLst/>
            <a:gdLst/>
            <a:ahLst/>
            <a:cxnLst/>
            <a:rect l="l" t="t" r="r" b="b"/>
            <a:pathLst>
              <a:path w="8084820" h="474345">
                <a:moveTo>
                  <a:pt x="0" y="474070"/>
                </a:moveTo>
                <a:lnTo>
                  <a:pt x="8084214" y="474070"/>
                </a:lnTo>
                <a:lnTo>
                  <a:pt x="8084214" y="0"/>
                </a:lnTo>
                <a:lnTo>
                  <a:pt x="0" y="0"/>
                </a:lnTo>
                <a:lnTo>
                  <a:pt x="0" y="474070"/>
                </a:lnTo>
                <a:close/>
              </a:path>
            </a:pathLst>
          </a:custGeom>
          <a:solidFill>
            <a:srgbClr val="CFD5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15881" y="3431279"/>
            <a:ext cx="8084820" cy="474345"/>
          </a:xfrm>
          <a:custGeom>
            <a:avLst/>
            <a:gdLst/>
            <a:ahLst/>
            <a:cxnLst/>
            <a:rect l="l" t="t" r="r" b="b"/>
            <a:pathLst>
              <a:path w="8084820" h="474345">
                <a:moveTo>
                  <a:pt x="0" y="474070"/>
                </a:moveTo>
                <a:lnTo>
                  <a:pt x="8084214" y="474070"/>
                </a:lnTo>
                <a:lnTo>
                  <a:pt x="8084214" y="0"/>
                </a:lnTo>
                <a:lnTo>
                  <a:pt x="0" y="0"/>
                </a:lnTo>
                <a:lnTo>
                  <a:pt x="0" y="474070"/>
                </a:lnTo>
                <a:close/>
              </a:path>
            </a:pathLst>
          </a:custGeom>
          <a:solidFill>
            <a:srgbClr val="E9EB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15881" y="3905351"/>
            <a:ext cx="8084820" cy="474345"/>
          </a:xfrm>
          <a:custGeom>
            <a:avLst/>
            <a:gdLst/>
            <a:ahLst/>
            <a:cxnLst/>
            <a:rect l="l" t="t" r="r" b="b"/>
            <a:pathLst>
              <a:path w="8084820" h="474345">
                <a:moveTo>
                  <a:pt x="0" y="474070"/>
                </a:moveTo>
                <a:lnTo>
                  <a:pt x="8084214" y="474070"/>
                </a:lnTo>
                <a:lnTo>
                  <a:pt x="8084214" y="0"/>
                </a:lnTo>
                <a:lnTo>
                  <a:pt x="0" y="0"/>
                </a:lnTo>
                <a:lnTo>
                  <a:pt x="0" y="474070"/>
                </a:lnTo>
                <a:close/>
              </a:path>
            </a:pathLst>
          </a:custGeom>
          <a:solidFill>
            <a:srgbClr val="CFD5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15881" y="4379421"/>
            <a:ext cx="8084820" cy="474345"/>
          </a:xfrm>
          <a:custGeom>
            <a:avLst/>
            <a:gdLst/>
            <a:ahLst/>
            <a:cxnLst/>
            <a:rect l="l" t="t" r="r" b="b"/>
            <a:pathLst>
              <a:path w="8084820" h="474345">
                <a:moveTo>
                  <a:pt x="0" y="474070"/>
                </a:moveTo>
                <a:lnTo>
                  <a:pt x="8084214" y="474070"/>
                </a:lnTo>
                <a:lnTo>
                  <a:pt x="8084214" y="0"/>
                </a:lnTo>
                <a:lnTo>
                  <a:pt x="0" y="0"/>
                </a:lnTo>
                <a:lnTo>
                  <a:pt x="0" y="474070"/>
                </a:lnTo>
                <a:close/>
              </a:path>
            </a:pathLst>
          </a:custGeom>
          <a:solidFill>
            <a:srgbClr val="E9EB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15881" y="4853492"/>
            <a:ext cx="8084820" cy="474345"/>
          </a:xfrm>
          <a:custGeom>
            <a:avLst/>
            <a:gdLst/>
            <a:ahLst/>
            <a:cxnLst/>
            <a:rect l="l" t="t" r="r" b="b"/>
            <a:pathLst>
              <a:path w="8084820" h="474345">
                <a:moveTo>
                  <a:pt x="0" y="474070"/>
                </a:moveTo>
                <a:lnTo>
                  <a:pt x="8084214" y="474070"/>
                </a:lnTo>
                <a:lnTo>
                  <a:pt x="8084214" y="0"/>
                </a:lnTo>
                <a:lnTo>
                  <a:pt x="0" y="0"/>
                </a:lnTo>
                <a:lnTo>
                  <a:pt x="0" y="474070"/>
                </a:lnTo>
                <a:close/>
              </a:path>
            </a:pathLst>
          </a:custGeom>
          <a:solidFill>
            <a:srgbClr val="CFD5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15881" y="5327563"/>
            <a:ext cx="8084820" cy="474345"/>
          </a:xfrm>
          <a:custGeom>
            <a:avLst/>
            <a:gdLst/>
            <a:ahLst/>
            <a:cxnLst/>
            <a:rect l="l" t="t" r="r" b="b"/>
            <a:pathLst>
              <a:path w="8084820" h="474345">
                <a:moveTo>
                  <a:pt x="0" y="474070"/>
                </a:moveTo>
                <a:lnTo>
                  <a:pt x="8084214" y="474070"/>
                </a:lnTo>
                <a:lnTo>
                  <a:pt x="8084214" y="0"/>
                </a:lnTo>
                <a:lnTo>
                  <a:pt x="0" y="0"/>
                </a:lnTo>
                <a:lnTo>
                  <a:pt x="0" y="474070"/>
                </a:lnTo>
                <a:close/>
              </a:path>
            </a:pathLst>
          </a:custGeom>
          <a:solidFill>
            <a:srgbClr val="E9EB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15881" y="5801635"/>
            <a:ext cx="8084820" cy="474345"/>
          </a:xfrm>
          <a:custGeom>
            <a:avLst/>
            <a:gdLst/>
            <a:ahLst/>
            <a:cxnLst/>
            <a:rect l="l" t="t" r="r" b="b"/>
            <a:pathLst>
              <a:path w="8084820" h="474345">
                <a:moveTo>
                  <a:pt x="0" y="474070"/>
                </a:moveTo>
                <a:lnTo>
                  <a:pt x="8084214" y="474070"/>
                </a:lnTo>
                <a:lnTo>
                  <a:pt x="8084214" y="0"/>
                </a:lnTo>
                <a:lnTo>
                  <a:pt x="0" y="0"/>
                </a:lnTo>
                <a:lnTo>
                  <a:pt x="0" y="474070"/>
                </a:lnTo>
                <a:close/>
              </a:path>
            </a:pathLst>
          </a:custGeom>
          <a:solidFill>
            <a:srgbClr val="CFD5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15882" y="580504"/>
            <a:ext cx="0" cy="5701665"/>
          </a:xfrm>
          <a:custGeom>
            <a:avLst/>
            <a:gdLst/>
            <a:ahLst/>
            <a:cxnLst/>
            <a:rect l="l" t="t" r="r" b="b"/>
            <a:pathLst>
              <a:path h="5701665">
                <a:moveTo>
                  <a:pt x="0" y="0"/>
                </a:moveTo>
                <a:lnTo>
                  <a:pt x="0" y="570155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31850" y="1060925"/>
            <a:ext cx="10174605" cy="0"/>
          </a:xfrm>
          <a:custGeom>
            <a:avLst/>
            <a:gdLst/>
            <a:ahLst/>
            <a:cxnLst/>
            <a:rect l="l" t="t" r="r" b="b"/>
            <a:pathLst>
              <a:path w="10174605">
                <a:moveTo>
                  <a:pt x="0" y="0"/>
                </a:moveTo>
                <a:lnTo>
                  <a:pt x="10174596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09532" y="1534996"/>
            <a:ext cx="8097520" cy="0"/>
          </a:xfrm>
          <a:custGeom>
            <a:avLst/>
            <a:gdLst/>
            <a:ahLst/>
            <a:cxnLst/>
            <a:rect l="l" t="t" r="r" b="b"/>
            <a:pathLst>
              <a:path w="8097520">
                <a:moveTo>
                  <a:pt x="0" y="0"/>
                </a:moveTo>
                <a:lnTo>
                  <a:pt x="809691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09532" y="2009067"/>
            <a:ext cx="8097520" cy="0"/>
          </a:xfrm>
          <a:custGeom>
            <a:avLst/>
            <a:gdLst/>
            <a:ahLst/>
            <a:cxnLst/>
            <a:rect l="l" t="t" r="r" b="b"/>
            <a:pathLst>
              <a:path w="8097520">
                <a:moveTo>
                  <a:pt x="0" y="0"/>
                </a:moveTo>
                <a:lnTo>
                  <a:pt x="809691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09532" y="2483138"/>
            <a:ext cx="8097520" cy="0"/>
          </a:xfrm>
          <a:custGeom>
            <a:avLst/>
            <a:gdLst/>
            <a:ahLst/>
            <a:cxnLst/>
            <a:rect l="l" t="t" r="r" b="b"/>
            <a:pathLst>
              <a:path w="8097520">
                <a:moveTo>
                  <a:pt x="0" y="0"/>
                </a:moveTo>
                <a:lnTo>
                  <a:pt x="809691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909532" y="2957209"/>
            <a:ext cx="8097520" cy="0"/>
          </a:xfrm>
          <a:custGeom>
            <a:avLst/>
            <a:gdLst/>
            <a:ahLst/>
            <a:cxnLst/>
            <a:rect l="l" t="t" r="r" b="b"/>
            <a:pathLst>
              <a:path w="8097520">
                <a:moveTo>
                  <a:pt x="0" y="0"/>
                </a:moveTo>
                <a:lnTo>
                  <a:pt x="809691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909532" y="3431280"/>
            <a:ext cx="8097520" cy="0"/>
          </a:xfrm>
          <a:custGeom>
            <a:avLst/>
            <a:gdLst/>
            <a:ahLst/>
            <a:cxnLst/>
            <a:rect l="l" t="t" r="r" b="b"/>
            <a:pathLst>
              <a:path w="8097520">
                <a:moveTo>
                  <a:pt x="0" y="0"/>
                </a:moveTo>
                <a:lnTo>
                  <a:pt x="809691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909532" y="3905351"/>
            <a:ext cx="8097520" cy="0"/>
          </a:xfrm>
          <a:custGeom>
            <a:avLst/>
            <a:gdLst/>
            <a:ahLst/>
            <a:cxnLst/>
            <a:rect l="l" t="t" r="r" b="b"/>
            <a:pathLst>
              <a:path w="8097520">
                <a:moveTo>
                  <a:pt x="0" y="0"/>
                </a:moveTo>
                <a:lnTo>
                  <a:pt x="809691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909532" y="4379422"/>
            <a:ext cx="8097520" cy="0"/>
          </a:xfrm>
          <a:custGeom>
            <a:avLst/>
            <a:gdLst/>
            <a:ahLst/>
            <a:cxnLst/>
            <a:rect l="l" t="t" r="r" b="b"/>
            <a:pathLst>
              <a:path w="8097520">
                <a:moveTo>
                  <a:pt x="0" y="0"/>
                </a:moveTo>
                <a:lnTo>
                  <a:pt x="809691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909532" y="4853493"/>
            <a:ext cx="8097520" cy="0"/>
          </a:xfrm>
          <a:custGeom>
            <a:avLst/>
            <a:gdLst/>
            <a:ahLst/>
            <a:cxnLst/>
            <a:rect l="l" t="t" r="r" b="b"/>
            <a:pathLst>
              <a:path w="8097520">
                <a:moveTo>
                  <a:pt x="0" y="0"/>
                </a:moveTo>
                <a:lnTo>
                  <a:pt x="809691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909532" y="5327564"/>
            <a:ext cx="8097520" cy="0"/>
          </a:xfrm>
          <a:custGeom>
            <a:avLst/>
            <a:gdLst/>
            <a:ahLst/>
            <a:cxnLst/>
            <a:rect l="l" t="t" r="r" b="b"/>
            <a:pathLst>
              <a:path w="8097520">
                <a:moveTo>
                  <a:pt x="0" y="0"/>
                </a:moveTo>
                <a:lnTo>
                  <a:pt x="809691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909532" y="5795285"/>
            <a:ext cx="8097520" cy="12700"/>
          </a:xfrm>
          <a:custGeom>
            <a:avLst/>
            <a:gdLst/>
            <a:ahLst/>
            <a:cxnLst/>
            <a:rect l="l" t="t" r="r" b="b"/>
            <a:pathLst>
              <a:path w="8097520" h="12700">
                <a:moveTo>
                  <a:pt x="0" y="0"/>
                </a:moveTo>
                <a:lnTo>
                  <a:pt x="8096914" y="0"/>
                </a:lnTo>
                <a:lnTo>
                  <a:pt x="8096914" y="12699"/>
                </a:lnTo>
                <a:lnTo>
                  <a:pt x="0" y="126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38200" y="580504"/>
            <a:ext cx="0" cy="5701665"/>
          </a:xfrm>
          <a:custGeom>
            <a:avLst/>
            <a:gdLst/>
            <a:ahLst/>
            <a:cxnLst/>
            <a:rect l="l" t="t" r="r" b="b"/>
            <a:pathLst>
              <a:path h="5701665">
                <a:moveTo>
                  <a:pt x="0" y="0"/>
                </a:moveTo>
                <a:lnTo>
                  <a:pt x="0" y="570155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000096" y="580504"/>
            <a:ext cx="0" cy="5701665"/>
          </a:xfrm>
          <a:custGeom>
            <a:avLst/>
            <a:gdLst/>
            <a:ahLst/>
            <a:cxnLst/>
            <a:rect l="l" t="t" r="r" b="b"/>
            <a:pathLst>
              <a:path h="5701665">
                <a:moveTo>
                  <a:pt x="0" y="0"/>
                </a:moveTo>
                <a:lnTo>
                  <a:pt x="0" y="570155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31850" y="586854"/>
            <a:ext cx="10174605" cy="0"/>
          </a:xfrm>
          <a:custGeom>
            <a:avLst/>
            <a:gdLst/>
            <a:ahLst/>
            <a:cxnLst/>
            <a:rect l="l" t="t" r="r" b="b"/>
            <a:pathLst>
              <a:path w="10174605">
                <a:moveTo>
                  <a:pt x="0" y="0"/>
                </a:moveTo>
                <a:lnTo>
                  <a:pt x="1017459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31850" y="6275706"/>
            <a:ext cx="10174605" cy="0"/>
          </a:xfrm>
          <a:custGeom>
            <a:avLst/>
            <a:gdLst/>
            <a:ahLst/>
            <a:cxnLst/>
            <a:rect l="l" t="t" r="r" b="b"/>
            <a:pathLst>
              <a:path w="10174605">
                <a:moveTo>
                  <a:pt x="0" y="0"/>
                </a:moveTo>
                <a:lnTo>
                  <a:pt x="1017459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916939" y="618744"/>
            <a:ext cx="114173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CHALLENGE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2994621" y="618744"/>
            <a:ext cx="1448435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CHANGE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IDEAS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30960" y="701040"/>
            <a:ext cx="9146858" cy="529335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35600" y="6061709"/>
            <a:ext cx="1148080" cy="0"/>
          </a:xfrm>
          <a:custGeom>
            <a:avLst/>
            <a:gdLst/>
            <a:ahLst/>
            <a:cxnLst/>
            <a:rect l="l" t="t" r="r" b="b"/>
            <a:pathLst>
              <a:path w="1148079">
                <a:moveTo>
                  <a:pt x="0" y="0"/>
                </a:moveTo>
                <a:lnTo>
                  <a:pt x="1148079" y="0"/>
                </a:lnTo>
              </a:path>
            </a:pathLst>
          </a:custGeom>
          <a:ln w="4826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59745" y="5534659"/>
            <a:ext cx="0" cy="502920"/>
          </a:xfrm>
          <a:custGeom>
            <a:avLst/>
            <a:gdLst/>
            <a:ahLst/>
            <a:cxnLst/>
            <a:rect l="l" t="t" r="r" b="b"/>
            <a:pathLst>
              <a:path h="502920">
                <a:moveTo>
                  <a:pt x="0" y="0"/>
                </a:moveTo>
                <a:lnTo>
                  <a:pt x="0" y="502919"/>
                </a:lnTo>
              </a:path>
            </a:pathLst>
          </a:custGeom>
          <a:ln w="48291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35600" y="5510529"/>
            <a:ext cx="1148080" cy="0"/>
          </a:xfrm>
          <a:custGeom>
            <a:avLst/>
            <a:gdLst/>
            <a:ahLst/>
            <a:cxnLst/>
            <a:rect l="l" t="t" r="r" b="b"/>
            <a:pathLst>
              <a:path w="1148079">
                <a:moveTo>
                  <a:pt x="0" y="0"/>
                </a:moveTo>
                <a:lnTo>
                  <a:pt x="1148079" y="0"/>
                </a:lnTo>
              </a:path>
            </a:pathLst>
          </a:custGeom>
          <a:ln w="48259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59534" y="5534690"/>
            <a:ext cx="0" cy="502920"/>
          </a:xfrm>
          <a:custGeom>
            <a:avLst/>
            <a:gdLst/>
            <a:ahLst/>
            <a:cxnLst/>
            <a:rect l="l" t="t" r="r" b="b"/>
            <a:pathLst>
              <a:path h="502920">
                <a:moveTo>
                  <a:pt x="0" y="0"/>
                </a:moveTo>
                <a:lnTo>
                  <a:pt x="0" y="502858"/>
                </a:lnTo>
              </a:path>
            </a:pathLst>
          </a:custGeom>
          <a:ln w="48291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49478" y="6129158"/>
            <a:ext cx="3520440" cy="462280"/>
          </a:xfrm>
          <a:custGeom>
            <a:avLst/>
            <a:gdLst/>
            <a:ahLst/>
            <a:cxnLst/>
            <a:rect l="l" t="t" r="r" b="b"/>
            <a:pathLst>
              <a:path w="3520440" h="462279">
                <a:moveTo>
                  <a:pt x="0" y="0"/>
                </a:moveTo>
                <a:lnTo>
                  <a:pt x="3520323" y="0"/>
                </a:lnTo>
                <a:lnTo>
                  <a:pt x="3520323" y="461665"/>
                </a:lnTo>
                <a:lnTo>
                  <a:pt x="0" y="461665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39415" y="6162178"/>
            <a:ext cx="1605280" cy="368300"/>
          </a:xfrm>
          <a:custGeom>
            <a:avLst/>
            <a:gdLst/>
            <a:ahLst/>
            <a:cxnLst/>
            <a:rect l="l" t="t" r="r" b="b"/>
            <a:pathLst>
              <a:path w="1605279" h="368300">
                <a:moveTo>
                  <a:pt x="0" y="0"/>
                </a:moveTo>
                <a:lnTo>
                  <a:pt x="1604898" y="0"/>
                </a:lnTo>
                <a:lnTo>
                  <a:pt x="1604898" y="368299"/>
                </a:lnTo>
                <a:lnTo>
                  <a:pt x="1" y="368299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249478" y="6150864"/>
            <a:ext cx="3520440" cy="44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Step </a:t>
            </a:r>
            <a:r>
              <a:rPr sz="2400" dirty="0">
                <a:latin typeface="Calibri"/>
                <a:cs typeface="Calibri"/>
              </a:rPr>
              <a:t>1 – </a:t>
            </a:r>
            <a:r>
              <a:rPr sz="2400" spc="-5" dirty="0">
                <a:latin typeface="Calibri"/>
                <a:cs typeface="Calibri"/>
              </a:rPr>
              <a:t>Click </a:t>
            </a:r>
            <a:r>
              <a:rPr sz="2400" spc="-10" dirty="0">
                <a:latin typeface="Calibri"/>
                <a:cs typeface="Calibri"/>
              </a:rPr>
              <a:t>Share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Screen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22400" y="853566"/>
            <a:ext cx="8991600" cy="5302255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16479" y="2908300"/>
            <a:ext cx="1859280" cy="64769"/>
          </a:xfrm>
          <a:custGeom>
            <a:avLst/>
            <a:gdLst/>
            <a:ahLst/>
            <a:cxnLst/>
            <a:rect l="l" t="t" r="r" b="b"/>
            <a:pathLst>
              <a:path w="1859279" h="64769">
                <a:moveTo>
                  <a:pt x="0" y="64769"/>
                </a:moveTo>
                <a:lnTo>
                  <a:pt x="1859280" y="64769"/>
                </a:lnTo>
                <a:lnTo>
                  <a:pt x="1859280" y="0"/>
                </a:lnTo>
                <a:lnTo>
                  <a:pt x="0" y="0"/>
                </a:lnTo>
                <a:lnTo>
                  <a:pt x="0" y="64769"/>
                </a:lnTo>
                <a:close/>
              </a:path>
            </a:pathLst>
          </a:custGeom>
          <a:solidFill>
            <a:srgbClr val="ED7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16479" y="1832610"/>
            <a:ext cx="65405" cy="1075690"/>
          </a:xfrm>
          <a:custGeom>
            <a:avLst/>
            <a:gdLst/>
            <a:ahLst/>
            <a:cxnLst/>
            <a:rect l="l" t="t" r="r" b="b"/>
            <a:pathLst>
              <a:path w="65405" h="1075689">
                <a:moveTo>
                  <a:pt x="0" y="1075690"/>
                </a:moveTo>
                <a:lnTo>
                  <a:pt x="65392" y="1075690"/>
                </a:lnTo>
                <a:lnTo>
                  <a:pt x="65392" y="0"/>
                </a:lnTo>
                <a:lnTo>
                  <a:pt x="0" y="0"/>
                </a:lnTo>
                <a:lnTo>
                  <a:pt x="0" y="1075690"/>
                </a:lnTo>
                <a:close/>
              </a:path>
            </a:pathLst>
          </a:custGeom>
          <a:solidFill>
            <a:srgbClr val="ED7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16479" y="1767839"/>
            <a:ext cx="1859280" cy="64769"/>
          </a:xfrm>
          <a:custGeom>
            <a:avLst/>
            <a:gdLst/>
            <a:ahLst/>
            <a:cxnLst/>
            <a:rect l="l" t="t" r="r" b="b"/>
            <a:pathLst>
              <a:path w="1859279" h="64769">
                <a:moveTo>
                  <a:pt x="0" y="64769"/>
                </a:moveTo>
                <a:lnTo>
                  <a:pt x="1859280" y="64769"/>
                </a:lnTo>
                <a:lnTo>
                  <a:pt x="1859280" y="0"/>
                </a:lnTo>
                <a:lnTo>
                  <a:pt x="0" y="0"/>
                </a:lnTo>
                <a:lnTo>
                  <a:pt x="0" y="64769"/>
                </a:lnTo>
                <a:close/>
              </a:path>
            </a:pathLst>
          </a:custGeom>
          <a:solidFill>
            <a:srgbClr val="ED7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10367" y="1833232"/>
            <a:ext cx="65405" cy="1075055"/>
          </a:xfrm>
          <a:custGeom>
            <a:avLst/>
            <a:gdLst/>
            <a:ahLst/>
            <a:cxnLst/>
            <a:rect l="l" t="t" r="r" b="b"/>
            <a:pathLst>
              <a:path w="65404" h="1075055">
                <a:moveTo>
                  <a:pt x="65392" y="0"/>
                </a:moveTo>
                <a:lnTo>
                  <a:pt x="0" y="0"/>
                </a:lnTo>
                <a:lnTo>
                  <a:pt x="0" y="1074834"/>
                </a:lnTo>
                <a:lnTo>
                  <a:pt x="65392" y="1074834"/>
                </a:lnTo>
                <a:lnTo>
                  <a:pt x="65392" y="0"/>
                </a:lnTo>
                <a:close/>
              </a:path>
            </a:pathLst>
          </a:custGeom>
          <a:solidFill>
            <a:srgbClr val="ED7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793480" y="5863590"/>
            <a:ext cx="1148080" cy="0"/>
          </a:xfrm>
          <a:custGeom>
            <a:avLst/>
            <a:gdLst/>
            <a:ahLst/>
            <a:cxnLst/>
            <a:rect l="l" t="t" r="r" b="b"/>
            <a:pathLst>
              <a:path w="1148079">
                <a:moveTo>
                  <a:pt x="0" y="0"/>
                </a:moveTo>
                <a:lnTo>
                  <a:pt x="1148079" y="0"/>
                </a:lnTo>
              </a:path>
            </a:pathLst>
          </a:custGeom>
          <a:ln w="2794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07603" y="5554979"/>
            <a:ext cx="0" cy="294640"/>
          </a:xfrm>
          <a:custGeom>
            <a:avLst/>
            <a:gdLst/>
            <a:ahLst/>
            <a:cxnLst/>
            <a:rect l="l" t="t" r="r" b="b"/>
            <a:pathLst>
              <a:path h="294639">
                <a:moveTo>
                  <a:pt x="0" y="0"/>
                </a:moveTo>
                <a:lnTo>
                  <a:pt x="0" y="294640"/>
                </a:lnTo>
              </a:path>
            </a:pathLst>
          </a:custGeom>
          <a:ln w="28247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793480" y="5541009"/>
            <a:ext cx="1148080" cy="0"/>
          </a:xfrm>
          <a:custGeom>
            <a:avLst/>
            <a:gdLst/>
            <a:ahLst/>
            <a:cxnLst/>
            <a:rect l="l" t="t" r="r" b="b"/>
            <a:pathLst>
              <a:path w="1148079">
                <a:moveTo>
                  <a:pt x="0" y="0"/>
                </a:moveTo>
                <a:lnTo>
                  <a:pt x="1148079" y="0"/>
                </a:lnTo>
              </a:path>
            </a:pathLst>
          </a:custGeom>
          <a:ln w="2794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927436" y="5555286"/>
            <a:ext cx="0" cy="294640"/>
          </a:xfrm>
          <a:custGeom>
            <a:avLst/>
            <a:gdLst/>
            <a:ahLst/>
            <a:cxnLst/>
            <a:rect l="l" t="t" r="r" b="b"/>
            <a:pathLst>
              <a:path h="294639">
                <a:moveTo>
                  <a:pt x="0" y="0"/>
                </a:moveTo>
                <a:lnTo>
                  <a:pt x="0" y="294152"/>
                </a:lnTo>
              </a:path>
            </a:pathLst>
          </a:custGeom>
          <a:ln w="28247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6880" y="298623"/>
            <a:ext cx="4766945" cy="462280"/>
          </a:xfrm>
          <a:custGeom>
            <a:avLst/>
            <a:gdLst/>
            <a:ahLst/>
            <a:cxnLst/>
            <a:rect l="l" t="t" r="r" b="b"/>
            <a:pathLst>
              <a:path w="4766945" h="462280">
                <a:moveTo>
                  <a:pt x="0" y="0"/>
                </a:moveTo>
                <a:lnTo>
                  <a:pt x="4766818" y="0"/>
                </a:lnTo>
                <a:lnTo>
                  <a:pt x="4766818" y="461665"/>
                </a:lnTo>
                <a:lnTo>
                  <a:pt x="0" y="461665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03030" y="331644"/>
            <a:ext cx="836294" cy="368300"/>
          </a:xfrm>
          <a:custGeom>
            <a:avLst/>
            <a:gdLst/>
            <a:ahLst/>
            <a:cxnLst/>
            <a:rect l="l" t="t" r="r" b="b"/>
            <a:pathLst>
              <a:path w="836294" h="368300">
                <a:moveTo>
                  <a:pt x="0" y="0"/>
                </a:moveTo>
                <a:lnTo>
                  <a:pt x="835787" y="0"/>
                </a:lnTo>
                <a:lnTo>
                  <a:pt x="835787" y="368300"/>
                </a:lnTo>
                <a:lnTo>
                  <a:pt x="0" y="3683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642042" y="331644"/>
            <a:ext cx="1424305" cy="368300"/>
          </a:xfrm>
          <a:custGeom>
            <a:avLst/>
            <a:gdLst/>
            <a:ahLst/>
            <a:cxnLst/>
            <a:rect l="l" t="t" r="r" b="b"/>
            <a:pathLst>
              <a:path w="1424304" h="368300">
                <a:moveTo>
                  <a:pt x="0" y="0"/>
                </a:moveTo>
                <a:lnTo>
                  <a:pt x="1424114" y="0"/>
                </a:lnTo>
                <a:lnTo>
                  <a:pt x="1424114" y="368300"/>
                </a:lnTo>
                <a:lnTo>
                  <a:pt x="0" y="3683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15619" y="320039"/>
            <a:ext cx="4563745" cy="39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0" dirty="0">
                <a:solidFill>
                  <a:srgbClr val="000000"/>
                </a:solidFill>
              </a:rPr>
              <a:t>Step </a:t>
            </a:r>
            <a:r>
              <a:rPr sz="2400" dirty="0">
                <a:solidFill>
                  <a:srgbClr val="000000"/>
                </a:solidFill>
              </a:rPr>
              <a:t>2 – </a:t>
            </a:r>
            <a:r>
              <a:rPr sz="2400" spc="-5" dirty="0">
                <a:solidFill>
                  <a:srgbClr val="000000"/>
                </a:solidFill>
              </a:rPr>
              <a:t>Select </a:t>
            </a:r>
            <a:r>
              <a:rPr sz="2400" spc="-10" dirty="0">
                <a:solidFill>
                  <a:srgbClr val="000000"/>
                </a:solidFill>
              </a:rPr>
              <a:t>Screen </a:t>
            </a:r>
            <a:r>
              <a:rPr sz="2400" spc="-5" dirty="0">
                <a:solidFill>
                  <a:srgbClr val="000000"/>
                </a:solidFill>
              </a:rPr>
              <a:t>or</a:t>
            </a:r>
            <a:r>
              <a:rPr sz="2400" spc="-45" dirty="0">
                <a:solidFill>
                  <a:srgbClr val="000000"/>
                </a:solidFill>
              </a:rPr>
              <a:t> </a:t>
            </a:r>
            <a:r>
              <a:rPr sz="2400" spc="-20" dirty="0">
                <a:solidFill>
                  <a:srgbClr val="000000"/>
                </a:solidFill>
              </a:rPr>
              <a:t>PowerPoint</a:t>
            </a:r>
            <a:endParaRPr sz="2400"/>
          </a:p>
        </p:txBody>
      </p:sp>
      <p:sp>
        <p:nvSpPr>
          <p:cNvPr id="15" name="object 15"/>
          <p:cNvSpPr/>
          <p:nvPr/>
        </p:nvSpPr>
        <p:spPr>
          <a:xfrm>
            <a:off x="2316479" y="4243070"/>
            <a:ext cx="1859280" cy="64769"/>
          </a:xfrm>
          <a:custGeom>
            <a:avLst/>
            <a:gdLst/>
            <a:ahLst/>
            <a:cxnLst/>
            <a:rect l="l" t="t" r="r" b="b"/>
            <a:pathLst>
              <a:path w="1859279" h="64770">
                <a:moveTo>
                  <a:pt x="0" y="64769"/>
                </a:moveTo>
                <a:lnTo>
                  <a:pt x="1859280" y="64769"/>
                </a:lnTo>
                <a:lnTo>
                  <a:pt x="1859280" y="0"/>
                </a:lnTo>
                <a:lnTo>
                  <a:pt x="0" y="0"/>
                </a:lnTo>
                <a:lnTo>
                  <a:pt x="0" y="64769"/>
                </a:lnTo>
                <a:close/>
              </a:path>
            </a:pathLst>
          </a:custGeom>
          <a:solidFill>
            <a:srgbClr val="ED7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316479" y="3167379"/>
            <a:ext cx="65405" cy="1075690"/>
          </a:xfrm>
          <a:custGeom>
            <a:avLst/>
            <a:gdLst/>
            <a:ahLst/>
            <a:cxnLst/>
            <a:rect l="l" t="t" r="r" b="b"/>
            <a:pathLst>
              <a:path w="65405" h="1075689">
                <a:moveTo>
                  <a:pt x="0" y="1075690"/>
                </a:moveTo>
                <a:lnTo>
                  <a:pt x="65392" y="1075690"/>
                </a:lnTo>
                <a:lnTo>
                  <a:pt x="65392" y="0"/>
                </a:lnTo>
                <a:lnTo>
                  <a:pt x="0" y="0"/>
                </a:lnTo>
                <a:lnTo>
                  <a:pt x="0" y="1075690"/>
                </a:lnTo>
                <a:close/>
              </a:path>
            </a:pathLst>
          </a:custGeom>
          <a:solidFill>
            <a:srgbClr val="ED7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316479" y="3102610"/>
            <a:ext cx="1859280" cy="64769"/>
          </a:xfrm>
          <a:custGeom>
            <a:avLst/>
            <a:gdLst/>
            <a:ahLst/>
            <a:cxnLst/>
            <a:rect l="l" t="t" r="r" b="b"/>
            <a:pathLst>
              <a:path w="1859279" h="64769">
                <a:moveTo>
                  <a:pt x="0" y="64769"/>
                </a:moveTo>
                <a:lnTo>
                  <a:pt x="1859280" y="64769"/>
                </a:lnTo>
                <a:lnTo>
                  <a:pt x="1859280" y="0"/>
                </a:lnTo>
                <a:lnTo>
                  <a:pt x="0" y="0"/>
                </a:lnTo>
                <a:lnTo>
                  <a:pt x="0" y="64769"/>
                </a:lnTo>
                <a:close/>
              </a:path>
            </a:pathLst>
          </a:custGeom>
          <a:solidFill>
            <a:srgbClr val="ED7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10367" y="3167612"/>
            <a:ext cx="65405" cy="1075055"/>
          </a:xfrm>
          <a:custGeom>
            <a:avLst/>
            <a:gdLst/>
            <a:ahLst/>
            <a:cxnLst/>
            <a:rect l="l" t="t" r="r" b="b"/>
            <a:pathLst>
              <a:path w="65404" h="1075054">
                <a:moveTo>
                  <a:pt x="65392" y="0"/>
                </a:moveTo>
                <a:lnTo>
                  <a:pt x="0" y="0"/>
                </a:lnTo>
                <a:lnTo>
                  <a:pt x="0" y="1074835"/>
                </a:lnTo>
                <a:lnTo>
                  <a:pt x="65392" y="1074835"/>
                </a:lnTo>
                <a:lnTo>
                  <a:pt x="65392" y="0"/>
                </a:lnTo>
                <a:close/>
              </a:path>
            </a:pathLst>
          </a:custGeom>
          <a:solidFill>
            <a:srgbClr val="ED7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80959" y="6337426"/>
            <a:ext cx="2607945" cy="462280"/>
          </a:xfrm>
          <a:custGeom>
            <a:avLst/>
            <a:gdLst/>
            <a:ahLst/>
            <a:cxnLst/>
            <a:rect l="l" t="t" r="r" b="b"/>
            <a:pathLst>
              <a:path w="2607945" h="462279">
                <a:moveTo>
                  <a:pt x="0" y="0"/>
                </a:moveTo>
                <a:lnTo>
                  <a:pt x="2607445" y="0"/>
                </a:lnTo>
                <a:lnTo>
                  <a:pt x="2607445" y="461665"/>
                </a:lnTo>
                <a:lnTo>
                  <a:pt x="0" y="461665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470897" y="6370446"/>
            <a:ext cx="701040" cy="368300"/>
          </a:xfrm>
          <a:custGeom>
            <a:avLst/>
            <a:gdLst/>
            <a:ahLst/>
            <a:cxnLst/>
            <a:rect l="l" t="t" r="r" b="b"/>
            <a:pathLst>
              <a:path w="701040" h="368300">
                <a:moveTo>
                  <a:pt x="0" y="0"/>
                </a:moveTo>
                <a:lnTo>
                  <a:pt x="700849" y="0"/>
                </a:lnTo>
                <a:lnTo>
                  <a:pt x="700849" y="368299"/>
                </a:lnTo>
                <a:lnTo>
                  <a:pt x="0" y="368299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759700" y="6358128"/>
            <a:ext cx="2424430" cy="39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Step </a:t>
            </a:r>
            <a:r>
              <a:rPr sz="2400" dirty="0">
                <a:latin typeface="Calibri"/>
                <a:cs typeface="Calibri"/>
              </a:rPr>
              <a:t>3 – </a:t>
            </a:r>
            <a:r>
              <a:rPr sz="2400" spc="-5" dirty="0">
                <a:latin typeface="Calibri"/>
                <a:cs typeface="Calibri"/>
              </a:rPr>
              <a:t>Click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Share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79708" y="500880"/>
            <a:ext cx="2136775" cy="1955800"/>
          </a:xfrm>
          <a:custGeom>
            <a:avLst/>
            <a:gdLst/>
            <a:ahLst/>
            <a:cxnLst/>
            <a:rect l="l" t="t" r="r" b="b"/>
            <a:pathLst>
              <a:path w="2136775" h="1955800">
                <a:moveTo>
                  <a:pt x="257171" y="0"/>
                </a:moveTo>
                <a:lnTo>
                  <a:pt x="200021" y="0"/>
                </a:lnTo>
                <a:lnTo>
                  <a:pt x="200021" y="57150"/>
                </a:lnTo>
                <a:lnTo>
                  <a:pt x="257171" y="57150"/>
                </a:lnTo>
                <a:lnTo>
                  <a:pt x="257171" y="0"/>
                </a:lnTo>
                <a:close/>
              </a:path>
              <a:path w="2136775" h="1955800">
                <a:moveTo>
                  <a:pt x="142871" y="0"/>
                </a:moveTo>
                <a:lnTo>
                  <a:pt x="85721" y="0"/>
                </a:lnTo>
                <a:lnTo>
                  <a:pt x="85721" y="57150"/>
                </a:lnTo>
                <a:lnTo>
                  <a:pt x="142871" y="57150"/>
                </a:lnTo>
                <a:lnTo>
                  <a:pt x="142871" y="0"/>
                </a:lnTo>
                <a:close/>
              </a:path>
              <a:path w="2136775" h="1955800">
                <a:moveTo>
                  <a:pt x="57149" y="28578"/>
                </a:moveTo>
                <a:lnTo>
                  <a:pt x="0" y="28578"/>
                </a:lnTo>
                <a:lnTo>
                  <a:pt x="0" y="85728"/>
                </a:lnTo>
                <a:lnTo>
                  <a:pt x="57149" y="85728"/>
                </a:lnTo>
                <a:lnTo>
                  <a:pt x="57149" y="28578"/>
                </a:lnTo>
                <a:close/>
              </a:path>
              <a:path w="2136775" h="1955800">
                <a:moveTo>
                  <a:pt x="57149" y="142878"/>
                </a:moveTo>
                <a:lnTo>
                  <a:pt x="0" y="142878"/>
                </a:lnTo>
                <a:lnTo>
                  <a:pt x="0" y="200028"/>
                </a:lnTo>
                <a:lnTo>
                  <a:pt x="57149" y="200028"/>
                </a:lnTo>
                <a:lnTo>
                  <a:pt x="57149" y="142878"/>
                </a:lnTo>
                <a:close/>
              </a:path>
              <a:path w="2136775" h="1955800">
                <a:moveTo>
                  <a:pt x="57149" y="257178"/>
                </a:moveTo>
                <a:lnTo>
                  <a:pt x="0" y="257178"/>
                </a:lnTo>
                <a:lnTo>
                  <a:pt x="0" y="314328"/>
                </a:lnTo>
                <a:lnTo>
                  <a:pt x="57149" y="314328"/>
                </a:lnTo>
                <a:lnTo>
                  <a:pt x="57149" y="257178"/>
                </a:lnTo>
                <a:close/>
              </a:path>
              <a:path w="2136775" h="1955800">
                <a:moveTo>
                  <a:pt x="57149" y="371478"/>
                </a:moveTo>
                <a:lnTo>
                  <a:pt x="0" y="371478"/>
                </a:lnTo>
                <a:lnTo>
                  <a:pt x="0" y="428628"/>
                </a:lnTo>
                <a:lnTo>
                  <a:pt x="57149" y="428628"/>
                </a:lnTo>
                <a:lnTo>
                  <a:pt x="57149" y="371478"/>
                </a:lnTo>
                <a:close/>
              </a:path>
              <a:path w="2136775" h="1955800">
                <a:moveTo>
                  <a:pt x="57149" y="485778"/>
                </a:moveTo>
                <a:lnTo>
                  <a:pt x="0" y="485778"/>
                </a:lnTo>
                <a:lnTo>
                  <a:pt x="0" y="542928"/>
                </a:lnTo>
                <a:lnTo>
                  <a:pt x="57149" y="542928"/>
                </a:lnTo>
                <a:lnTo>
                  <a:pt x="57149" y="485778"/>
                </a:lnTo>
                <a:close/>
              </a:path>
              <a:path w="2136775" h="1955800">
                <a:moveTo>
                  <a:pt x="57149" y="600078"/>
                </a:moveTo>
                <a:lnTo>
                  <a:pt x="0" y="600078"/>
                </a:lnTo>
                <a:lnTo>
                  <a:pt x="0" y="657228"/>
                </a:lnTo>
                <a:lnTo>
                  <a:pt x="57149" y="657228"/>
                </a:lnTo>
                <a:lnTo>
                  <a:pt x="57149" y="600078"/>
                </a:lnTo>
                <a:close/>
              </a:path>
              <a:path w="2136775" h="1955800">
                <a:moveTo>
                  <a:pt x="57149" y="714378"/>
                </a:moveTo>
                <a:lnTo>
                  <a:pt x="0" y="714378"/>
                </a:lnTo>
                <a:lnTo>
                  <a:pt x="0" y="771528"/>
                </a:lnTo>
                <a:lnTo>
                  <a:pt x="57149" y="771528"/>
                </a:lnTo>
                <a:lnTo>
                  <a:pt x="57149" y="714378"/>
                </a:lnTo>
                <a:close/>
              </a:path>
              <a:path w="2136775" h="1955800">
                <a:moveTo>
                  <a:pt x="57149" y="828678"/>
                </a:moveTo>
                <a:lnTo>
                  <a:pt x="0" y="828678"/>
                </a:lnTo>
                <a:lnTo>
                  <a:pt x="0" y="885828"/>
                </a:lnTo>
                <a:lnTo>
                  <a:pt x="57149" y="885828"/>
                </a:lnTo>
                <a:lnTo>
                  <a:pt x="57149" y="828678"/>
                </a:lnTo>
                <a:close/>
              </a:path>
              <a:path w="2136775" h="1955800">
                <a:moveTo>
                  <a:pt x="57149" y="942978"/>
                </a:moveTo>
                <a:lnTo>
                  <a:pt x="0" y="942978"/>
                </a:lnTo>
                <a:lnTo>
                  <a:pt x="0" y="1000128"/>
                </a:lnTo>
                <a:lnTo>
                  <a:pt x="57149" y="1000128"/>
                </a:lnTo>
                <a:lnTo>
                  <a:pt x="57149" y="942978"/>
                </a:lnTo>
                <a:close/>
              </a:path>
              <a:path w="2136775" h="1955800">
                <a:moveTo>
                  <a:pt x="57149" y="1057278"/>
                </a:moveTo>
                <a:lnTo>
                  <a:pt x="0" y="1057278"/>
                </a:lnTo>
                <a:lnTo>
                  <a:pt x="0" y="1114428"/>
                </a:lnTo>
                <a:lnTo>
                  <a:pt x="57149" y="1114428"/>
                </a:lnTo>
                <a:lnTo>
                  <a:pt x="57149" y="1057278"/>
                </a:lnTo>
                <a:close/>
              </a:path>
              <a:path w="2136775" h="1955800">
                <a:moveTo>
                  <a:pt x="57149" y="1171578"/>
                </a:moveTo>
                <a:lnTo>
                  <a:pt x="0" y="1171578"/>
                </a:lnTo>
                <a:lnTo>
                  <a:pt x="0" y="1228728"/>
                </a:lnTo>
                <a:lnTo>
                  <a:pt x="57149" y="1228728"/>
                </a:lnTo>
                <a:lnTo>
                  <a:pt x="57149" y="1171578"/>
                </a:lnTo>
                <a:close/>
              </a:path>
              <a:path w="2136775" h="1955800">
                <a:moveTo>
                  <a:pt x="57149" y="1285878"/>
                </a:moveTo>
                <a:lnTo>
                  <a:pt x="0" y="1285878"/>
                </a:lnTo>
                <a:lnTo>
                  <a:pt x="0" y="1343028"/>
                </a:lnTo>
                <a:lnTo>
                  <a:pt x="57149" y="1343028"/>
                </a:lnTo>
                <a:lnTo>
                  <a:pt x="57149" y="1285878"/>
                </a:lnTo>
                <a:close/>
              </a:path>
              <a:path w="2136775" h="1955800">
                <a:moveTo>
                  <a:pt x="57149" y="1400178"/>
                </a:moveTo>
                <a:lnTo>
                  <a:pt x="0" y="1400178"/>
                </a:lnTo>
                <a:lnTo>
                  <a:pt x="0" y="1457328"/>
                </a:lnTo>
                <a:lnTo>
                  <a:pt x="57149" y="1457328"/>
                </a:lnTo>
                <a:lnTo>
                  <a:pt x="57149" y="1400178"/>
                </a:lnTo>
                <a:close/>
              </a:path>
              <a:path w="2136775" h="1955800">
                <a:moveTo>
                  <a:pt x="57149" y="1514478"/>
                </a:moveTo>
                <a:lnTo>
                  <a:pt x="0" y="1514478"/>
                </a:lnTo>
                <a:lnTo>
                  <a:pt x="0" y="1571628"/>
                </a:lnTo>
                <a:lnTo>
                  <a:pt x="57149" y="1571628"/>
                </a:lnTo>
                <a:lnTo>
                  <a:pt x="57149" y="1514478"/>
                </a:lnTo>
                <a:close/>
              </a:path>
              <a:path w="2136775" h="1955800">
                <a:moveTo>
                  <a:pt x="57149" y="1628778"/>
                </a:moveTo>
                <a:lnTo>
                  <a:pt x="0" y="1628778"/>
                </a:lnTo>
                <a:lnTo>
                  <a:pt x="0" y="1685928"/>
                </a:lnTo>
                <a:lnTo>
                  <a:pt x="57149" y="1685928"/>
                </a:lnTo>
                <a:lnTo>
                  <a:pt x="57149" y="1628778"/>
                </a:lnTo>
                <a:close/>
              </a:path>
              <a:path w="2136775" h="1955800">
                <a:moveTo>
                  <a:pt x="57149" y="1743078"/>
                </a:moveTo>
                <a:lnTo>
                  <a:pt x="0" y="1743078"/>
                </a:lnTo>
                <a:lnTo>
                  <a:pt x="0" y="1800228"/>
                </a:lnTo>
                <a:lnTo>
                  <a:pt x="57149" y="1800228"/>
                </a:lnTo>
                <a:lnTo>
                  <a:pt x="57149" y="1743078"/>
                </a:lnTo>
                <a:close/>
              </a:path>
              <a:path w="2136775" h="1955800">
                <a:moveTo>
                  <a:pt x="44759" y="1857378"/>
                </a:moveTo>
                <a:lnTo>
                  <a:pt x="0" y="1857378"/>
                </a:lnTo>
                <a:lnTo>
                  <a:pt x="0" y="1898343"/>
                </a:lnTo>
                <a:lnTo>
                  <a:pt x="73335" y="1898343"/>
                </a:lnTo>
                <a:lnTo>
                  <a:pt x="73335" y="1869768"/>
                </a:lnTo>
                <a:lnTo>
                  <a:pt x="57149" y="1869768"/>
                </a:lnTo>
                <a:lnTo>
                  <a:pt x="44759" y="1857378"/>
                </a:lnTo>
                <a:close/>
              </a:path>
              <a:path w="2136775" h="1955800">
                <a:moveTo>
                  <a:pt x="73335" y="1841193"/>
                </a:moveTo>
                <a:lnTo>
                  <a:pt x="28574" y="1841193"/>
                </a:lnTo>
                <a:lnTo>
                  <a:pt x="57149" y="1869768"/>
                </a:lnTo>
                <a:lnTo>
                  <a:pt x="57149" y="1857378"/>
                </a:lnTo>
                <a:lnTo>
                  <a:pt x="73335" y="1857378"/>
                </a:lnTo>
                <a:lnTo>
                  <a:pt x="73335" y="1841193"/>
                </a:lnTo>
                <a:close/>
              </a:path>
              <a:path w="2136775" h="1955800">
                <a:moveTo>
                  <a:pt x="73335" y="1857378"/>
                </a:moveTo>
                <a:lnTo>
                  <a:pt x="57149" y="1857378"/>
                </a:lnTo>
                <a:lnTo>
                  <a:pt x="57149" y="1869768"/>
                </a:lnTo>
                <a:lnTo>
                  <a:pt x="73335" y="1869768"/>
                </a:lnTo>
                <a:lnTo>
                  <a:pt x="73335" y="1857378"/>
                </a:lnTo>
                <a:close/>
              </a:path>
              <a:path w="2136775" h="1955800">
                <a:moveTo>
                  <a:pt x="187635" y="1841193"/>
                </a:moveTo>
                <a:lnTo>
                  <a:pt x="130485" y="1841193"/>
                </a:lnTo>
                <a:lnTo>
                  <a:pt x="130485" y="1898343"/>
                </a:lnTo>
                <a:lnTo>
                  <a:pt x="187635" y="1898343"/>
                </a:lnTo>
                <a:lnTo>
                  <a:pt x="187635" y="1841193"/>
                </a:lnTo>
                <a:close/>
              </a:path>
              <a:path w="2136775" h="1955800">
                <a:moveTo>
                  <a:pt x="301935" y="1841193"/>
                </a:moveTo>
                <a:lnTo>
                  <a:pt x="244785" y="1841193"/>
                </a:lnTo>
                <a:lnTo>
                  <a:pt x="244785" y="1898343"/>
                </a:lnTo>
                <a:lnTo>
                  <a:pt x="301935" y="1898343"/>
                </a:lnTo>
                <a:lnTo>
                  <a:pt x="301935" y="1841193"/>
                </a:lnTo>
                <a:close/>
              </a:path>
              <a:path w="2136775" h="1955800">
                <a:moveTo>
                  <a:pt x="416235" y="1841193"/>
                </a:moveTo>
                <a:lnTo>
                  <a:pt x="359085" y="1841193"/>
                </a:lnTo>
                <a:lnTo>
                  <a:pt x="359085" y="1898343"/>
                </a:lnTo>
                <a:lnTo>
                  <a:pt x="416235" y="1898343"/>
                </a:lnTo>
                <a:lnTo>
                  <a:pt x="416235" y="1841193"/>
                </a:lnTo>
                <a:close/>
              </a:path>
              <a:path w="2136775" h="1955800">
                <a:moveTo>
                  <a:pt x="530535" y="1841193"/>
                </a:moveTo>
                <a:lnTo>
                  <a:pt x="473385" y="1841193"/>
                </a:lnTo>
                <a:lnTo>
                  <a:pt x="473385" y="1898343"/>
                </a:lnTo>
                <a:lnTo>
                  <a:pt x="530535" y="1898343"/>
                </a:lnTo>
                <a:lnTo>
                  <a:pt x="530535" y="1841193"/>
                </a:lnTo>
                <a:close/>
              </a:path>
              <a:path w="2136775" h="1955800">
                <a:moveTo>
                  <a:pt x="644835" y="1841193"/>
                </a:moveTo>
                <a:lnTo>
                  <a:pt x="587685" y="1841193"/>
                </a:lnTo>
                <a:lnTo>
                  <a:pt x="587685" y="1898343"/>
                </a:lnTo>
                <a:lnTo>
                  <a:pt x="644835" y="1898343"/>
                </a:lnTo>
                <a:lnTo>
                  <a:pt x="644835" y="1841193"/>
                </a:lnTo>
                <a:close/>
              </a:path>
              <a:path w="2136775" h="1955800">
                <a:moveTo>
                  <a:pt x="759135" y="1841193"/>
                </a:moveTo>
                <a:lnTo>
                  <a:pt x="701985" y="1841193"/>
                </a:lnTo>
                <a:lnTo>
                  <a:pt x="701985" y="1898343"/>
                </a:lnTo>
                <a:lnTo>
                  <a:pt x="759135" y="1898343"/>
                </a:lnTo>
                <a:lnTo>
                  <a:pt x="759135" y="1841193"/>
                </a:lnTo>
                <a:close/>
              </a:path>
              <a:path w="2136775" h="1955800">
                <a:moveTo>
                  <a:pt x="873435" y="1841193"/>
                </a:moveTo>
                <a:lnTo>
                  <a:pt x="816285" y="1841193"/>
                </a:lnTo>
                <a:lnTo>
                  <a:pt x="816285" y="1898343"/>
                </a:lnTo>
                <a:lnTo>
                  <a:pt x="873435" y="1898343"/>
                </a:lnTo>
                <a:lnTo>
                  <a:pt x="873435" y="1841193"/>
                </a:lnTo>
                <a:close/>
              </a:path>
              <a:path w="2136775" h="1955800">
                <a:moveTo>
                  <a:pt x="987735" y="1841193"/>
                </a:moveTo>
                <a:lnTo>
                  <a:pt x="930585" y="1841193"/>
                </a:lnTo>
                <a:lnTo>
                  <a:pt x="930585" y="1898343"/>
                </a:lnTo>
                <a:lnTo>
                  <a:pt x="987735" y="1898343"/>
                </a:lnTo>
                <a:lnTo>
                  <a:pt x="987735" y="1841193"/>
                </a:lnTo>
                <a:close/>
              </a:path>
              <a:path w="2136775" h="1955800">
                <a:moveTo>
                  <a:pt x="1102036" y="1841193"/>
                </a:moveTo>
                <a:lnTo>
                  <a:pt x="1044885" y="1841193"/>
                </a:lnTo>
                <a:lnTo>
                  <a:pt x="1044885" y="1898343"/>
                </a:lnTo>
                <a:lnTo>
                  <a:pt x="1102036" y="1898343"/>
                </a:lnTo>
                <a:lnTo>
                  <a:pt x="1102036" y="1841193"/>
                </a:lnTo>
                <a:close/>
              </a:path>
              <a:path w="2136775" h="1955800">
                <a:moveTo>
                  <a:pt x="1216336" y="1841193"/>
                </a:moveTo>
                <a:lnTo>
                  <a:pt x="1159186" y="1841193"/>
                </a:lnTo>
                <a:lnTo>
                  <a:pt x="1159186" y="1898343"/>
                </a:lnTo>
                <a:lnTo>
                  <a:pt x="1216336" y="1898343"/>
                </a:lnTo>
                <a:lnTo>
                  <a:pt x="1216336" y="1841193"/>
                </a:lnTo>
                <a:close/>
              </a:path>
              <a:path w="2136775" h="1955800">
                <a:moveTo>
                  <a:pt x="1330636" y="1841193"/>
                </a:moveTo>
                <a:lnTo>
                  <a:pt x="1273486" y="1841193"/>
                </a:lnTo>
                <a:lnTo>
                  <a:pt x="1273486" y="1898343"/>
                </a:lnTo>
                <a:lnTo>
                  <a:pt x="1330636" y="1898343"/>
                </a:lnTo>
                <a:lnTo>
                  <a:pt x="1330636" y="1841193"/>
                </a:lnTo>
                <a:close/>
              </a:path>
              <a:path w="2136775" h="1955800">
                <a:moveTo>
                  <a:pt x="1444936" y="1841193"/>
                </a:moveTo>
                <a:lnTo>
                  <a:pt x="1387786" y="1841193"/>
                </a:lnTo>
                <a:lnTo>
                  <a:pt x="1387786" y="1898343"/>
                </a:lnTo>
                <a:lnTo>
                  <a:pt x="1444936" y="1898343"/>
                </a:lnTo>
                <a:lnTo>
                  <a:pt x="1444936" y="1841193"/>
                </a:lnTo>
                <a:close/>
              </a:path>
              <a:path w="2136775" h="1955800">
                <a:moveTo>
                  <a:pt x="1559236" y="1841193"/>
                </a:moveTo>
                <a:lnTo>
                  <a:pt x="1502086" y="1841193"/>
                </a:lnTo>
                <a:lnTo>
                  <a:pt x="1502086" y="1898343"/>
                </a:lnTo>
                <a:lnTo>
                  <a:pt x="1559236" y="1898343"/>
                </a:lnTo>
                <a:lnTo>
                  <a:pt x="1559236" y="1841193"/>
                </a:lnTo>
                <a:close/>
              </a:path>
              <a:path w="2136775" h="1955800">
                <a:moveTo>
                  <a:pt x="1673536" y="1841193"/>
                </a:moveTo>
                <a:lnTo>
                  <a:pt x="1616386" y="1841193"/>
                </a:lnTo>
                <a:lnTo>
                  <a:pt x="1616386" y="1898343"/>
                </a:lnTo>
                <a:lnTo>
                  <a:pt x="1673536" y="1898343"/>
                </a:lnTo>
                <a:lnTo>
                  <a:pt x="1673536" y="1841193"/>
                </a:lnTo>
                <a:close/>
              </a:path>
              <a:path w="2136775" h="1955800">
                <a:moveTo>
                  <a:pt x="1787836" y="1841193"/>
                </a:moveTo>
                <a:lnTo>
                  <a:pt x="1730686" y="1841193"/>
                </a:lnTo>
                <a:lnTo>
                  <a:pt x="1730686" y="1898343"/>
                </a:lnTo>
                <a:lnTo>
                  <a:pt x="1787836" y="1898343"/>
                </a:lnTo>
                <a:lnTo>
                  <a:pt x="1787836" y="1841193"/>
                </a:lnTo>
                <a:close/>
              </a:path>
              <a:path w="2136775" h="1955800">
                <a:moveTo>
                  <a:pt x="1902136" y="1841193"/>
                </a:moveTo>
                <a:lnTo>
                  <a:pt x="1844986" y="1841193"/>
                </a:lnTo>
                <a:lnTo>
                  <a:pt x="1844986" y="1898343"/>
                </a:lnTo>
                <a:lnTo>
                  <a:pt x="1902136" y="1898343"/>
                </a:lnTo>
                <a:lnTo>
                  <a:pt x="1902136" y="1841193"/>
                </a:lnTo>
                <a:close/>
              </a:path>
              <a:path w="2136775" h="1955800">
                <a:moveTo>
                  <a:pt x="1965321" y="1784043"/>
                </a:moveTo>
                <a:lnTo>
                  <a:pt x="1965321" y="1955493"/>
                </a:lnTo>
                <a:lnTo>
                  <a:pt x="2079621" y="1898343"/>
                </a:lnTo>
                <a:lnTo>
                  <a:pt x="1993896" y="1898343"/>
                </a:lnTo>
                <a:lnTo>
                  <a:pt x="1993896" y="1841193"/>
                </a:lnTo>
                <a:lnTo>
                  <a:pt x="2079621" y="1841193"/>
                </a:lnTo>
                <a:lnTo>
                  <a:pt x="1965321" y="1784043"/>
                </a:lnTo>
                <a:close/>
              </a:path>
              <a:path w="2136775" h="1955800">
                <a:moveTo>
                  <a:pt x="1965321" y="1841193"/>
                </a:moveTo>
                <a:lnTo>
                  <a:pt x="1959286" y="1841193"/>
                </a:lnTo>
                <a:lnTo>
                  <a:pt x="1959286" y="1898343"/>
                </a:lnTo>
                <a:lnTo>
                  <a:pt x="1965321" y="1898343"/>
                </a:lnTo>
                <a:lnTo>
                  <a:pt x="1965321" y="1841193"/>
                </a:lnTo>
                <a:close/>
              </a:path>
              <a:path w="2136775" h="1955800">
                <a:moveTo>
                  <a:pt x="2079621" y="1841193"/>
                </a:moveTo>
                <a:lnTo>
                  <a:pt x="1993896" y="1841193"/>
                </a:lnTo>
                <a:lnTo>
                  <a:pt x="1993896" y="1898343"/>
                </a:lnTo>
                <a:lnTo>
                  <a:pt x="2079621" y="1898343"/>
                </a:lnTo>
                <a:lnTo>
                  <a:pt x="2136771" y="1869768"/>
                </a:lnTo>
                <a:lnTo>
                  <a:pt x="2079621" y="1841193"/>
                </a:lnTo>
                <a:close/>
              </a:path>
            </a:pathLst>
          </a:custGeom>
          <a:solidFill>
            <a:srgbClr val="ED7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078719" y="5558547"/>
            <a:ext cx="853440" cy="1146810"/>
          </a:xfrm>
          <a:custGeom>
            <a:avLst/>
            <a:gdLst/>
            <a:ahLst/>
            <a:cxnLst/>
            <a:rect l="l" t="t" r="r" b="b"/>
            <a:pathLst>
              <a:path w="853440" h="1146809">
                <a:moveTo>
                  <a:pt x="795788" y="1089310"/>
                </a:moveTo>
                <a:lnTo>
                  <a:pt x="209684" y="1089310"/>
                </a:lnTo>
                <a:lnTo>
                  <a:pt x="209684" y="1146460"/>
                </a:lnTo>
                <a:lnTo>
                  <a:pt x="852938" y="1146460"/>
                </a:lnTo>
                <a:lnTo>
                  <a:pt x="852938" y="1117885"/>
                </a:lnTo>
                <a:lnTo>
                  <a:pt x="795788" y="1117885"/>
                </a:lnTo>
                <a:lnTo>
                  <a:pt x="795788" y="1089310"/>
                </a:lnTo>
                <a:close/>
              </a:path>
              <a:path w="853440" h="1146809">
                <a:moveTo>
                  <a:pt x="795788" y="85608"/>
                </a:moveTo>
                <a:lnTo>
                  <a:pt x="795788" y="1117885"/>
                </a:lnTo>
                <a:lnTo>
                  <a:pt x="824363" y="1089310"/>
                </a:lnTo>
                <a:lnTo>
                  <a:pt x="852938" y="1089310"/>
                </a:lnTo>
                <a:lnTo>
                  <a:pt x="852938" y="114183"/>
                </a:lnTo>
                <a:lnTo>
                  <a:pt x="824301" y="114183"/>
                </a:lnTo>
                <a:lnTo>
                  <a:pt x="795788" y="85608"/>
                </a:lnTo>
                <a:close/>
              </a:path>
              <a:path w="853440" h="1146809">
                <a:moveTo>
                  <a:pt x="852938" y="1089310"/>
                </a:moveTo>
                <a:lnTo>
                  <a:pt x="824363" y="1089310"/>
                </a:lnTo>
                <a:lnTo>
                  <a:pt x="795788" y="1117885"/>
                </a:lnTo>
                <a:lnTo>
                  <a:pt x="852938" y="1117885"/>
                </a:lnTo>
                <a:lnTo>
                  <a:pt x="852938" y="1089310"/>
                </a:lnTo>
                <a:close/>
              </a:path>
              <a:path w="853440" h="1146809">
                <a:moveTo>
                  <a:pt x="175687" y="0"/>
                </a:moveTo>
                <a:lnTo>
                  <a:pt x="0" y="76664"/>
                </a:lnTo>
                <a:lnTo>
                  <a:pt x="166744" y="171216"/>
                </a:lnTo>
                <a:lnTo>
                  <a:pt x="169798" y="112752"/>
                </a:lnTo>
                <a:lnTo>
                  <a:pt x="142617" y="112692"/>
                </a:lnTo>
                <a:lnTo>
                  <a:pt x="142742" y="55542"/>
                </a:lnTo>
                <a:lnTo>
                  <a:pt x="172786" y="55542"/>
                </a:lnTo>
                <a:lnTo>
                  <a:pt x="175687" y="0"/>
                </a:lnTo>
                <a:close/>
              </a:path>
              <a:path w="853440" h="1146809">
                <a:moveTo>
                  <a:pt x="824238" y="114121"/>
                </a:moveTo>
                <a:lnTo>
                  <a:pt x="795788" y="114121"/>
                </a:lnTo>
                <a:lnTo>
                  <a:pt x="824301" y="114183"/>
                </a:lnTo>
                <a:close/>
              </a:path>
              <a:path w="853440" h="1146809">
                <a:moveTo>
                  <a:pt x="852938" y="85608"/>
                </a:moveTo>
                <a:lnTo>
                  <a:pt x="795788" y="85608"/>
                </a:lnTo>
                <a:lnTo>
                  <a:pt x="824301" y="114183"/>
                </a:lnTo>
                <a:lnTo>
                  <a:pt x="852938" y="114183"/>
                </a:lnTo>
                <a:lnTo>
                  <a:pt x="852938" y="85608"/>
                </a:lnTo>
                <a:close/>
              </a:path>
              <a:path w="853440" h="1146809">
                <a:moveTo>
                  <a:pt x="172783" y="55608"/>
                </a:moveTo>
                <a:lnTo>
                  <a:pt x="169798" y="112752"/>
                </a:lnTo>
                <a:lnTo>
                  <a:pt x="795788" y="114121"/>
                </a:lnTo>
                <a:lnTo>
                  <a:pt x="795788" y="85608"/>
                </a:lnTo>
                <a:lnTo>
                  <a:pt x="852938" y="85608"/>
                </a:lnTo>
                <a:lnTo>
                  <a:pt x="852938" y="57096"/>
                </a:lnTo>
                <a:lnTo>
                  <a:pt x="172783" y="55608"/>
                </a:lnTo>
                <a:close/>
              </a:path>
              <a:path w="853440" h="1146809">
                <a:moveTo>
                  <a:pt x="142742" y="55542"/>
                </a:moveTo>
                <a:lnTo>
                  <a:pt x="142617" y="112692"/>
                </a:lnTo>
                <a:lnTo>
                  <a:pt x="169798" y="112752"/>
                </a:lnTo>
                <a:lnTo>
                  <a:pt x="172783" y="55608"/>
                </a:lnTo>
                <a:lnTo>
                  <a:pt x="142742" y="55542"/>
                </a:lnTo>
                <a:close/>
              </a:path>
              <a:path w="853440" h="1146809">
                <a:moveTo>
                  <a:pt x="172786" y="55542"/>
                </a:moveTo>
                <a:lnTo>
                  <a:pt x="142742" y="55542"/>
                </a:lnTo>
                <a:lnTo>
                  <a:pt x="172783" y="55608"/>
                </a:lnTo>
                <a:close/>
              </a:path>
            </a:pathLst>
          </a:custGeom>
          <a:solidFill>
            <a:srgbClr val="ED7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9707" y="500880"/>
            <a:ext cx="2136775" cy="3400425"/>
          </a:xfrm>
          <a:custGeom>
            <a:avLst/>
            <a:gdLst/>
            <a:ahLst/>
            <a:cxnLst/>
            <a:rect l="l" t="t" r="r" b="b"/>
            <a:pathLst>
              <a:path w="2136775" h="3400425">
                <a:moveTo>
                  <a:pt x="257172" y="0"/>
                </a:moveTo>
                <a:lnTo>
                  <a:pt x="200022" y="0"/>
                </a:lnTo>
                <a:lnTo>
                  <a:pt x="200022" y="57150"/>
                </a:lnTo>
                <a:lnTo>
                  <a:pt x="257172" y="57150"/>
                </a:lnTo>
                <a:lnTo>
                  <a:pt x="257172" y="0"/>
                </a:lnTo>
                <a:close/>
              </a:path>
              <a:path w="2136775" h="3400425">
                <a:moveTo>
                  <a:pt x="142872" y="0"/>
                </a:moveTo>
                <a:lnTo>
                  <a:pt x="85722" y="0"/>
                </a:lnTo>
                <a:lnTo>
                  <a:pt x="85722" y="57150"/>
                </a:lnTo>
                <a:lnTo>
                  <a:pt x="142872" y="57150"/>
                </a:lnTo>
                <a:lnTo>
                  <a:pt x="142872" y="0"/>
                </a:lnTo>
                <a:close/>
              </a:path>
              <a:path w="2136775" h="3400425">
                <a:moveTo>
                  <a:pt x="57150" y="28578"/>
                </a:moveTo>
                <a:lnTo>
                  <a:pt x="0" y="28578"/>
                </a:lnTo>
                <a:lnTo>
                  <a:pt x="0" y="85728"/>
                </a:lnTo>
                <a:lnTo>
                  <a:pt x="57150" y="85728"/>
                </a:lnTo>
                <a:lnTo>
                  <a:pt x="57150" y="28578"/>
                </a:lnTo>
                <a:close/>
              </a:path>
              <a:path w="2136775" h="3400425">
                <a:moveTo>
                  <a:pt x="57150" y="142878"/>
                </a:moveTo>
                <a:lnTo>
                  <a:pt x="0" y="142878"/>
                </a:lnTo>
                <a:lnTo>
                  <a:pt x="0" y="200028"/>
                </a:lnTo>
                <a:lnTo>
                  <a:pt x="57150" y="200028"/>
                </a:lnTo>
                <a:lnTo>
                  <a:pt x="57150" y="142878"/>
                </a:lnTo>
                <a:close/>
              </a:path>
              <a:path w="2136775" h="3400425">
                <a:moveTo>
                  <a:pt x="57150" y="257178"/>
                </a:moveTo>
                <a:lnTo>
                  <a:pt x="0" y="257178"/>
                </a:lnTo>
                <a:lnTo>
                  <a:pt x="0" y="314328"/>
                </a:lnTo>
                <a:lnTo>
                  <a:pt x="57150" y="314328"/>
                </a:lnTo>
                <a:lnTo>
                  <a:pt x="57150" y="257178"/>
                </a:lnTo>
                <a:close/>
              </a:path>
              <a:path w="2136775" h="3400425">
                <a:moveTo>
                  <a:pt x="57150" y="371478"/>
                </a:moveTo>
                <a:lnTo>
                  <a:pt x="0" y="371478"/>
                </a:lnTo>
                <a:lnTo>
                  <a:pt x="0" y="428628"/>
                </a:lnTo>
                <a:lnTo>
                  <a:pt x="57150" y="428628"/>
                </a:lnTo>
                <a:lnTo>
                  <a:pt x="57150" y="371478"/>
                </a:lnTo>
                <a:close/>
              </a:path>
              <a:path w="2136775" h="3400425">
                <a:moveTo>
                  <a:pt x="57150" y="485778"/>
                </a:moveTo>
                <a:lnTo>
                  <a:pt x="0" y="485778"/>
                </a:lnTo>
                <a:lnTo>
                  <a:pt x="0" y="542928"/>
                </a:lnTo>
                <a:lnTo>
                  <a:pt x="57150" y="542928"/>
                </a:lnTo>
                <a:lnTo>
                  <a:pt x="57150" y="485778"/>
                </a:lnTo>
                <a:close/>
              </a:path>
              <a:path w="2136775" h="3400425">
                <a:moveTo>
                  <a:pt x="57150" y="600078"/>
                </a:moveTo>
                <a:lnTo>
                  <a:pt x="0" y="600078"/>
                </a:lnTo>
                <a:lnTo>
                  <a:pt x="0" y="657228"/>
                </a:lnTo>
                <a:lnTo>
                  <a:pt x="57150" y="657228"/>
                </a:lnTo>
                <a:lnTo>
                  <a:pt x="57150" y="600078"/>
                </a:lnTo>
                <a:close/>
              </a:path>
              <a:path w="2136775" h="3400425">
                <a:moveTo>
                  <a:pt x="57150" y="714378"/>
                </a:moveTo>
                <a:lnTo>
                  <a:pt x="0" y="714378"/>
                </a:lnTo>
                <a:lnTo>
                  <a:pt x="0" y="771528"/>
                </a:lnTo>
                <a:lnTo>
                  <a:pt x="57150" y="771528"/>
                </a:lnTo>
                <a:lnTo>
                  <a:pt x="57150" y="714378"/>
                </a:lnTo>
                <a:close/>
              </a:path>
              <a:path w="2136775" h="3400425">
                <a:moveTo>
                  <a:pt x="57150" y="828678"/>
                </a:moveTo>
                <a:lnTo>
                  <a:pt x="0" y="828678"/>
                </a:lnTo>
                <a:lnTo>
                  <a:pt x="0" y="885828"/>
                </a:lnTo>
                <a:lnTo>
                  <a:pt x="57150" y="885828"/>
                </a:lnTo>
                <a:lnTo>
                  <a:pt x="57150" y="828678"/>
                </a:lnTo>
                <a:close/>
              </a:path>
              <a:path w="2136775" h="3400425">
                <a:moveTo>
                  <a:pt x="57150" y="942978"/>
                </a:moveTo>
                <a:lnTo>
                  <a:pt x="0" y="942978"/>
                </a:lnTo>
                <a:lnTo>
                  <a:pt x="0" y="1000128"/>
                </a:lnTo>
                <a:lnTo>
                  <a:pt x="57150" y="1000128"/>
                </a:lnTo>
                <a:lnTo>
                  <a:pt x="57150" y="942978"/>
                </a:lnTo>
                <a:close/>
              </a:path>
              <a:path w="2136775" h="3400425">
                <a:moveTo>
                  <a:pt x="57150" y="1057278"/>
                </a:moveTo>
                <a:lnTo>
                  <a:pt x="0" y="1057278"/>
                </a:lnTo>
                <a:lnTo>
                  <a:pt x="0" y="1114428"/>
                </a:lnTo>
                <a:lnTo>
                  <a:pt x="57150" y="1114428"/>
                </a:lnTo>
                <a:lnTo>
                  <a:pt x="57150" y="1057278"/>
                </a:lnTo>
                <a:close/>
              </a:path>
              <a:path w="2136775" h="3400425">
                <a:moveTo>
                  <a:pt x="57150" y="1171578"/>
                </a:moveTo>
                <a:lnTo>
                  <a:pt x="0" y="1171578"/>
                </a:lnTo>
                <a:lnTo>
                  <a:pt x="0" y="1228728"/>
                </a:lnTo>
                <a:lnTo>
                  <a:pt x="57150" y="1228728"/>
                </a:lnTo>
                <a:lnTo>
                  <a:pt x="57150" y="1171578"/>
                </a:lnTo>
                <a:close/>
              </a:path>
              <a:path w="2136775" h="3400425">
                <a:moveTo>
                  <a:pt x="57150" y="1285878"/>
                </a:moveTo>
                <a:lnTo>
                  <a:pt x="0" y="1285878"/>
                </a:lnTo>
                <a:lnTo>
                  <a:pt x="0" y="1343028"/>
                </a:lnTo>
                <a:lnTo>
                  <a:pt x="57150" y="1343028"/>
                </a:lnTo>
                <a:lnTo>
                  <a:pt x="57150" y="1285878"/>
                </a:lnTo>
                <a:close/>
              </a:path>
              <a:path w="2136775" h="3400425">
                <a:moveTo>
                  <a:pt x="57150" y="1400178"/>
                </a:moveTo>
                <a:lnTo>
                  <a:pt x="0" y="1400178"/>
                </a:lnTo>
                <a:lnTo>
                  <a:pt x="0" y="1457328"/>
                </a:lnTo>
                <a:lnTo>
                  <a:pt x="57150" y="1457328"/>
                </a:lnTo>
                <a:lnTo>
                  <a:pt x="57150" y="1400178"/>
                </a:lnTo>
                <a:close/>
              </a:path>
              <a:path w="2136775" h="3400425">
                <a:moveTo>
                  <a:pt x="57150" y="1514478"/>
                </a:moveTo>
                <a:lnTo>
                  <a:pt x="0" y="1514478"/>
                </a:lnTo>
                <a:lnTo>
                  <a:pt x="0" y="1571628"/>
                </a:lnTo>
                <a:lnTo>
                  <a:pt x="57150" y="1571628"/>
                </a:lnTo>
                <a:lnTo>
                  <a:pt x="57150" y="1514478"/>
                </a:lnTo>
                <a:close/>
              </a:path>
              <a:path w="2136775" h="3400425">
                <a:moveTo>
                  <a:pt x="57150" y="1628778"/>
                </a:moveTo>
                <a:lnTo>
                  <a:pt x="0" y="1628778"/>
                </a:lnTo>
                <a:lnTo>
                  <a:pt x="0" y="1685928"/>
                </a:lnTo>
                <a:lnTo>
                  <a:pt x="57150" y="1685928"/>
                </a:lnTo>
                <a:lnTo>
                  <a:pt x="57150" y="1628778"/>
                </a:lnTo>
                <a:close/>
              </a:path>
              <a:path w="2136775" h="3400425">
                <a:moveTo>
                  <a:pt x="57150" y="1743078"/>
                </a:moveTo>
                <a:lnTo>
                  <a:pt x="0" y="1743078"/>
                </a:lnTo>
                <a:lnTo>
                  <a:pt x="0" y="1800228"/>
                </a:lnTo>
                <a:lnTo>
                  <a:pt x="57150" y="1800228"/>
                </a:lnTo>
                <a:lnTo>
                  <a:pt x="57150" y="1743078"/>
                </a:lnTo>
                <a:close/>
              </a:path>
              <a:path w="2136775" h="3400425">
                <a:moveTo>
                  <a:pt x="57150" y="1857378"/>
                </a:moveTo>
                <a:lnTo>
                  <a:pt x="0" y="1857378"/>
                </a:lnTo>
                <a:lnTo>
                  <a:pt x="0" y="1914528"/>
                </a:lnTo>
                <a:lnTo>
                  <a:pt x="57150" y="1914528"/>
                </a:lnTo>
                <a:lnTo>
                  <a:pt x="57150" y="1857378"/>
                </a:lnTo>
                <a:close/>
              </a:path>
              <a:path w="2136775" h="3400425">
                <a:moveTo>
                  <a:pt x="57150" y="1971678"/>
                </a:moveTo>
                <a:lnTo>
                  <a:pt x="0" y="1971678"/>
                </a:lnTo>
                <a:lnTo>
                  <a:pt x="0" y="2028828"/>
                </a:lnTo>
                <a:lnTo>
                  <a:pt x="57150" y="2028828"/>
                </a:lnTo>
                <a:lnTo>
                  <a:pt x="57150" y="1971678"/>
                </a:lnTo>
                <a:close/>
              </a:path>
              <a:path w="2136775" h="3400425">
                <a:moveTo>
                  <a:pt x="57150" y="2085978"/>
                </a:moveTo>
                <a:lnTo>
                  <a:pt x="0" y="2085978"/>
                </a:lnTo>
                <a:lnTo>
                  <a:pt x="0" y="2143128"/>
                </a:lnTo>
                <a:lnTo>
                  <a:pt x="57150" y="2143128"/>
                </a:lnTo>
                <a:lnTo>
                  <a:pt x="57150" y="2085978"/>
                </a:lnTo>
                <a:close/>
              </a:path>
              <a:path w="2136775" h="3400425">
                <a:moveTo>
                  <a:pt x="57150" y="2200278"/>
                </a:moveTo>
                <a:lnTo>
                  <a:pt x="0" y="2200278"/>
                </a:lnTo>
                <a:lnTo>
                  <a:pt x="0" y="2257428"/>
                </a:lnTo>
                <a:lnTo>
                  <a:pt x="57150" y="2257428"/>
                </a:lnTo>
                <a:lnTo>
                  <a:pt x="57150" y="2200278"/>
                </a:lnTo>
                <a:close/>
              </a:path>
              <a:path w="2136775" h="3400425">
                <a:moveTo>
                  <a:pt x="57150" y="2314578"/>
                </a:moveTo>
                <a:lnTo>
                  <a:pt x="0" y="2314578"/>
                </a:lnTo>
                <a:lnTo>
                  <a:pt x="0" y="2371728"/>
                </a:lnTo>
                <a:lnTo>
                  <a:pt x="57150" y="2371728"/>
                </a:lnTo>
                <a:lnTo>
                  <a:pt x="57150" y="2314578"/>
                </a:lnTo>
                <a:close/>
              </a:path>
              <a:path w="2136775" h="3400425">
                <a:moveTo>
                  <a:pt x="57150" y="2428878"/>
                </a:moveTo>
                <a:lnTo>
                  <a:pt x="0" y="2428878"/>
                </a:lnTo>
                <a:lnTo>
                  <a:pt x="0" y="2486028"/>
                </a:lnTo>
                <a:lnTo>
                  <a:pt x="57150" y="2486028"/>
                </a:lnTo>
                <a:lnTo>
                  <a:pt x="57150" y="2428878"/>
                </a:lnTo>
                <a:close/>
              </a:path>
              <a:path w="2136775" h="3400425">
                <a:moveTo>
                  <a:pt x="57150" y="2543178"/>
                </a:moveTo>
                <a:lnTo>
                  <a:pt x="0" y="2543178"/>
                </a:lnTo>
                <a:lnTo>
                  <a:pt x="0" y="2600328"/>
                </a:lnTo>
                <a:lnTo>
                  <a:pt x="57150" y="2600328"/>
                </a:lnTo>
                <a:lnTo>
                  <a:pt x="57150" y="2543178"/>
                </a:lnTo>
                <a:close/>
              </a:path>
              <a:path w="2136775" h="3400425">
                <a:moveTo>
                  <a:pt x="57150" y="2657478"/>
                </a:moveTo>
                <a:lnTo>
                  <a:pt x="0" y="2657478"/>
                </a:lnTo>
                <a:lnTo>
                  <a:pt x="0" y="2714628"/>
                </a:lnTo>
                <a:lnTo>
                  <a:pt x="57150" y="2714628"/>
                </a:lnTo>
                <a:lnTo>
                  <a:pt x="57150" y="2657478"/>
                </a:lnTo>
                <a:close/>
              </a:path>
              <a:path w="2136775" h="3400425">
                <a:moveTo>
                  <a:pt x="57150" y="2771778"/>
                </a:moveTo>
                <a:lnTo>
                  <a:pt x="0" y="2771778"/>
                </a:lnTo>
                <a:lnTo>
                  <a:pt x="0" y="2828928"/>
                </a:lnTo>
                <a:lnTo>
                  <a:pt x="57150" y="2828928"/>
                </a:lnTo>
                <a:lnTo>
                  <a:pt x="57150" y="2771778"/>
                </a:lnTo>
                <a:close/>
              </a:path>
              <a:path w="2136775" h="3400425">
                <a:moveTo>
                  <a:pt x="57150" y="2886078"/>
                </a:moveTo>
                <a:lnTo>
                  <a:pt x="0" y="2886078"/>
                </a:lnTo>
                <a:lnTo>
                  <a:pt x="0" y="2943228"/>
                </a:lnTo>
                <a:lnTo>
                  <a:pt x="57150" y="2943228"/>
                </a:lnTo>
                <a:lnTo>
                  <a:pt x="57150" y="2886078"/>
                </a:lnTo>
                <a:close/>
              </a:path>
              <a:path w="2136775" h="3400425">
                <a:moveTo>
                  <a:pt x="57150" y="3000378"/>
                </a:moveTo>
                <a:lnTo>
                  <a:pt x="0" y="3000378"/>
                </a:lnTo>
                <a:lnTo>
                  <a:pt x="0" y="3057528"/>
                </a:lnTo>
                <a:lnTo>
                  <a:pt x="57150" y="3057528"/>
                </a:lnTo>
                <a:lnTo>
                  <a:pt x="57150" y="3000378"/>
                </a:lnTo>
                <a:close/>
              </a:path>
              <a:path w="2136775" h="3400425">
                <a:moveTo>
                  <a:pt x="57150" y="3114678"/>
                </a:moveTo>
                <a:lnTo>
                  <a:pt x="0" y="3114678"/>
                </a:lnTo>
                <a:lnTo>
                  <a:pt x="0" y="3171828"/>
                </a:lnTo>
                <a:lnTo>
                  <a:pt x="57150" y="3171828"/>
                </a:lnTo>
                <a:lnTo>
                  <a:pt x="57150" y="3114678"/>
                </a:lnTo>
                <a:close/>
              </a:path>
              <a:path w="2136775" h="3400425">
                <a:moveTo>
                  <a:pt x="57150" y="3228978"/>
                </a:moveTo>
                <a:lnTo>
                  <a:pt x="0" y="3228978"/>
                </a:lnTo>
                <a:lnTo>
                  <a:pt x="0" y="3286128"/>
                </a:lnTo>
                <a:lnTo>
                  <a:pt x="57150" y="3286128"/>
                </a:lnTo>
                <a:lnTo>
                  <a:pt x="57150" y="3228978"/>
                </a:lnTo>
                <a:close/>
              </a:path>
              <a:path w="2136775" h="3400425">
                <a:moveTo>
                  <a:pt x="110476" y="3289484"/>
                </a:moveTo>
                <a:lnTo>
                  <a:pt x="53326" y="3289725"/>
                </a:lnTo>
                <a:lnTo>
                  <a:pt x="53568" y="3346875"/>
                </a:lnTo>
                <a:lnTo>
                  <a:pt x="110717" y="3346634"/>
                </a:lnTo>
                <a:lnTo>
                  <a:pt x="110476" y="3289484"/>
                </a:lnTo>
                <a:close/>
              </a:path>
              <a:path w="2136775" h="3400425">
                <a:moveTo>
                  <a:pt x="224775" y="3289002"/>
                </a:moveTo>
                <a:lnTo>
                  <a:pt x="167625" y="3289244"/>
                </a:lnTo>
                <a:lnTo>
                  <a:pt x="167867" y="3346392"/>
                </a:lnTo>
                <a:lnTo>
                  <a:pt x="225016" y="3346151"/>
                </a:lnTo>
                <a:lnTo>
                  <a:pt x="224775" y="3289002"/>
                </a:lnTo>
                <a:close/>
              </a:path>
              <a:path w="2136775" h="3400425">
                <a:moveTo>
                  <a:pt x="339074" y="3288520"/>
                </a:moveTo>
                <a:lnTo>
                  <a:pt x="281924" y="3288761"/>
                </a:lnTo>
                <a:lnTo>
                  <a:pt x="282166" y="3345910"/>
                </a:lnTo>
                <a:lnTo>
                  <a:pt x="339315" y="3345668"/>
                </a:lnTo>
                <a:lnTo>
                  <a:pt x="339074" y="3288520"/>
                </a:lnTo>
                <a:close/>
              </a:path>
              <a:path w="2136775" h="3400425">
                <a:moveTo>
                  <a:pt x="453373" y="3288037"/>
                </a:moveTo>
                <a:lnTo>
                  <a:pt x="396223" y="3288278"/>
                </a:lnTo>
                <a:lnTo>
                  <a:pt x="396465" y="3345427"/>
                </a:lnTo>
                <a:lnTo>
                  <a:pt x="453614" y="3345186"/>
                </a:lnTo>
                <a:lnTo>
                  <a:pt x="453373" y="3288037"/>
                </a:lnTo>
                <a:close/>
              </a:path>
              <a:path w="2136775" h="3400425">
                <a:moveTo>
                  <a:pt x="567672" y="3287555"/>
                </a:moveTo>
                <a:lnTo>
                  <a:pt x="510522" y="3287796"/>
                </a:lnTo>
                <a:lnTo>
                  <a:pt x="510764" y="3344945"/>
                </a:lnTo>
                <a:lnTo>
                  <a:pt x="567913" y="3344703"/>
                </a:lnTo>
                <a:lnTo>
                  <a:pt x="567672" y="3287555"/>
                </a:lnTo>
                <a:close/>
              </a:path>
              <a:path w="2136775" h="3400425">
                <a:moveTo>
                  <a:pt x="681971" y="3287072"/>
                </a:moveTo>
                <a:lnTo>
                  <a:pt x="624821" y="3287313"/>
                </a:lnTo>
                <a:lnTo>
                  <a:pt x="625063" y="3344462"/>
                </a:lnTo>
                <a:lnTo>
                  <a:pt x="682212" y="3344221"/>
                </a:lnTo>
                <a:lnTo>
                  <a:pt x="681971" y="3287072"/>
                </a:lnTo>
                <a:close/>
              </a:path>
              <a:path w="2136775" h="3400425">
                <a:moveTo>
                  <a:pt x="796270" y="3286589"/>
                </a:moveTo>
                <a:lnTo>
                  <a:pt x="739120" y="3286831"/>
                </a:lnTo>
                <a:lnTo>
                  <a:pt x="739362" y="3343981"/>
                </a:lnTo>
                <a:lnTo>
                  <a:pt x="796511" y="3343739"/>
                </a:lnTo>
                <a:lnTo>
                  <a:pt x="796270" y="3286589"/>
                </a:lnTo>
                <a:close/>
              </a:path>
              <a:path w="2136775" h="3400425">
                <a:moveTo>
                  <a:pt x="910569" y="3286107"/>
                </a:moveTo>
                <a:lnTo>
                  <a:pt x="853419" y="3286348"/>
                </a:lnTo>
                <a:lnTo>
                  <a:pt x="853661" y="3343498"/>
                </a:lnTo>
                <a:lnTo>
                  <a:pt x="910810" y="3343257"/>
                </a:lnTo>
                <a:lnTo>
                  <a:pt x="910569" y="3286107"/>
                </a:lnTo>
                <a:close/>
              </a:path>
              <a:path w="2136775" h="3400425">
                <a:moveTo>
                  <a:pt x="1024868" y="3285624"/>
                </a:moveTo>
                <a:lnTo>
                  <a:pt x="967718" y="3285865"/>
                </a:lnTo>
                <a:lnTo>
                  <a:pt x="967960" y="3343015"/>
                </a:lnTo>
                <a:lnTo>
                  <a:pt x="1025109" y="3342774"/>
                </a:lnTo>
                <a:lnTo>
                  <a:pt x="1024868" y="3285624"/>
                </a:lnTo>
                <a:close/>
              </a:path>
              <a:path w="2136775" h="3400425">
                <a:moveTo>
                  <a:pt x="1139166" y="3285142"/>
                </a:moveTo>
                <a:lnTo>
                  <a:pt x="1082017" y="3285383"/>
                </a:lnTo>
                <a:lnTo>
                  <a:pt x="1082259" y="3342533"/>
                </a:lnTo>
                <a:lnTo>
                  <a:pt x="1139408" y="3342292"/>
                </a:lnTo>
                <a:lnTo>
                  <a:pt x="1139166" y="3285142"/>
                </a:lnTo>
                <a:close/>
              </a:path>
              <a:path w="2136775" h="3400425">
                <a:moveTo>
                  <a:pt x="1253466" y="3284659"/>
                </a:moveTo>
                <a:lnTo>
                  <a:pt x="1196316" y="3284900"/>
                </a:lnTo>
                <a:lnTo>
                  <a:pt x="1196558" y="3342050"/>
                </a:lnTo>
                <a:lnTo>
                  <a:pt x="1253708" y="3341809"/>
                </a:lnTo>
                <a:lnTo>
                  <a:pt x="1253466" y="3284659"/>
                </a:lnTo>
                <a:close/>
              </a:path>
              <a:path w="2136775" h="3400425">
                <a:moveTo>
                  <a:pt x="1367765" y="3284176"/>
                </a:moveTo>
                <a:lnTo>
                  <a:pt x="1310615" y="3284418"/>
                </a:lnTo>
                <a:lnTo>
                  <a:pt x="1310856" y="3341568"/>
                </a:lnTo>
                <a:lnTo>
                  <a:pt x="1368006" y="3341326"/>
                </a:lnTo>
                <a:lnTo>
                  <a:pt x="1367765" y="3284176"/>
                </a:lnTo>
                <a:close/>
              </a:path>
              <a:path w="2136775" h="3400425">
                <a:moveTo>
                  <a:pt x="1482064" y="3283695"/>
                </a:moveTo>
                <a:lnTo>
                  <a:pt x="1424915" y="3283935"/>
                </a:lnTo>
                <a:lnTo>
                  <a:pt x="1425155" y="3341085"/>
                </a:lnTo>
                <a:lnTo>
                  <a:pt x="1482305" y="3340844"/>
                </a:lnTo>
                <a:lnTo>
                  <a:pt x="1482064" y="3283695"/>
                </a:lnTo>
                <a:close/>
              </a:path>
              <a:path w="2136775" h="3400425">
                <a:moveTo>
                  <a:pt x="1596362" y="3283212"/>
                </a:moveTo>
                <a:lnTo>
                  <a:pt x="1539214" y="3283454"/>
                </a:lnTo>
                <a:lnTo>
                  <a:pt x="1539455" y="3340602"/>
                </a:lnTo>
                <a:lnTo>
                  <a:pt x="1596604" y="3340362"/>
                </a:lnTo>
                <a:lnTo>
                  <a:pt x="1596362" y="3283212"/>
                </a:lnTo>
                <a:close/>
              </a:path>
              <a:path w="2136775" h="3400425">
                <a:moveTo>
                  <a:pt x="1710662" y="3282730"/>
                </a:moveTo>
                <a:lnTo>
                  <a:pt x="1653512" y="3282971"/>
                </a:lnTo>
                <a:lnTo>
                  <a:pt x="1653754" y="3340121"/>
                </a:lnTo>
                <a:lnTo>
                  <a:pt x="1710902" y="3339880"/>
                </a:lnTo>
                <a:lnTo>
                  <a:pt x="1710662" y="3282730"/>
                </a:lnTo>
                <a:close/>
              </a:path>
              <a:path w="2136775" h="3400425">
                <a:moveTo>
                  <a:pt x="1824961" y="3282247"/>
                </a:moveTo>
                <a:lnTo>
                  <a:pt x="1767811" y="3282488"/>
                </a:lnTo>
                <a:lnTo>
                  <a:pt x="1768052" y="3339638"/>
                </a:lnTo>
                <a:lnTo>
                  <a:pt x="1825202" y="3339397"/>
                </a:lnTo>
                <a:lnTo>
                  <a:pt x="1824961" y="3282247"/>
                </a:lnTo>
                <a:close/>
              </a:path>
              <a:path w="2136775" h="3400425">
                <a:moveTo>
                  <a:pt x="1939260" y="3281766"/>
                </a:moveTo>
                <a:lnTo>
                  <a:pt x="1882110" y="3282007"/>
                </a:lnTo>
                <a:lnTo>
                  <a:pt x="1882351" y="3339156"/>
                </a:lnTo>
                <a:lnTo>
                  <a:pt x="1939501" y="3338915"/>
                </a:lnTo>
                <a:lnTo>
                  <a:pt x="1939260" y="3281766"/>
                </a:lnTo>
                <a:close/>
              </a:path>
              <a:path w="2136775" h="3400425">
                <a:moveTo>
                  <a:pt x="1947788" y="3236395"/>
                </a:moveTo>
                <a:lnTo>
                  <a:pt x="1997715" y="3400416"/>
                </a:lnTo>
                <a:lnTo>
                  <a:pt x="2062789" y="3338673"/>
                </a:lnTo>
                <a:lnTo>
                  <a:pt x="1996650" y="3338673"/>
                </a:lnTo>
                <a:lnTo>
                  <a:pt x="1996410" y="3281525"/>
                </a:lnTo>
                <a:lnTo>
                  <a:pt x="2123037" y="3281509"/>
                </a:lnTo>
                <a:lnTo>
                  <a:pt x="2136772" y="3268478"/>
                </a:lnTo>
                <a:lnTo>
                  <a:pt x="1947788" y="3236395"/>
                </a:lnTo>
                <a:close/>
              </a:path>
              <a:path w="2136775" h="3400425">
                <a:moveTo>
                  <a:pt x="1999968" y="3281509"/>
                </a:moveTo>
                <a:lnTo>
                  <a:pt x="1996410" y="3281525"/>
                </a:lnTo>
                <a:lnTo>
                  <a:pt x="1996650" y="3338673"/>
                </a:lnTo>
                <a:lnTo>
                  <a:pt x="2000210" y="3338659"/>
                </a:lnTo>
                <a:lnTo>
                  <a:pt x="1999968" y="3281509"/>
                </a:lnTo>
                <a:close/>
              </a:path>
              <a:path w="2136775" h="3400425">
                <a:moveTo>
                  <a:pt x="2123037" y="3281509"/>
                </a:moveTo>
                <a:lnTo>
                  <a:pt x="1999968" y="3281509"/>
                </a:lnTo>
                <a:lnTo>
                  <a:pt x="2000210" y="3338659"/>
                </a:lnTo>
                <a:lnTo>
                  <a:pt x="1996650" y="3338673"/>
                </a:lnTo>
                <a:lnTo>
                  <a:pt x="2062789" y="3338673"/>
                </a:lnTo>
                <a:lnTo>
                  <a:pt x="2123037" y="3281509"/>
                </a:lnTo>
                <a:close/>
              </a:path>
            </a:pathLst>
          </a:custGeom>
          <a:solidFill>
            <a:srgbClr val="ED7D3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6480" y="1127761"/>
            <a:ext cx="10461199" cy="5596741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68400" y="298623"/>
            <a:ext cx="6274435" cy="462280"/>
          </a:xfrm>
          <a:custGeom>
            <a:avLst/>
            <a:gdLst/>
            <a:ahLst/>
            <a:cxnLst/>
            <a:rect l="l" t="t" r="r" b="b"/>
            <a:pathLst>
              <a:path w="6274434" h="462280">
                <a:moveTo>
                  <a:pt x="0" y="0"/>
                </a:moveTo>
                <a:lnTo>
                  <a:pt x="6273962" y="0"/>
                </a:lnTo>
                <a:lnTo>
                  <a:pt x="6273962" y="461665"/>
                </a:lnTo>
                <a:lnTo>
                  <a:pt x="0" y="461665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47139" y="320039"/>
            <a:ext cx="5988685" cy="39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0" dirty="0">
                <a:solidFill>
                  <a:srgbClr val="000000"/>
                </a:solidFill>
              </a:rPr>
              <a:t>Step </a:t>
            </a:r>
            <a:r>
              <a:rPr sz="2400" dirty="0">
                <a:solidFill>
                  <a:srgbClr val="000000"/>
                </a:solidFill>
              </a:rPr>
              <a:t>4 – </a:t>
            </a:r>
            <a:r>
              <a:rPr sz="2400" spc="-5" dirty="0">
                <a:solidFill>
                  <a:srgbClr val="000000"/>
                </a:solidFill>
              </a:rPr>
              <a:t>Check the </a:t>
            </a:r>
            <a:r>
              <a:rPr sz="2400" spc="-15" dirty="0">
                <a:solidFill>
                  <a:srgbClr val="000000"/>
                </a:solidFill>
              </a:rPr>
              <a:t>top </a:t>
            </a:r>
            <a:r>
              <a:rPr sz="2400" spc="-5" dirty="0">
                <a:solidFill>
                  <a:srgbClr val="000000"/>
                </a:solidFill>
              </a:rPr>
              <a:t>of </a:t>
            </a:r>
            <a:r>
              <a:rPr sz="2400" spc="-10" dirty="0">
                <a:solidFill>
                  <a:srgbClr val="000000"/>
                </a:solidFill>
              </a:rPr>
              <a:t>your screen </a:t>
            </a:r>
            <a:r>
              <a:rPr sz="2400" spc="-15" dirty="0">
                <a:solidFill>
                  <a:srgbClr val="000000"/>
                </a:solidFill>
              </a:rPr>
              <a:t>to</a:t>
            </a:r>
            <a:r>
              <a:rPr sz="2400" spc="5" dirty="0">
                <a:solidFill>
                  <a:srgbClr val="000000"/>
                </a:solidFill>
              </a:rPr>
              <a:t> </a:t>
            </a:r>
            <a:r>
              <a:rPr sz="2400" spc="-10" dirty="0">
                <a:solidFill>
                  <a:srgbClr val="000000"/>
                </a:solidFill>
              </a:rPr>
              <a:t>confirm</a:t>
            </a:r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4978400" y="1849754"/>
            <a:ext cx="2794000" cy="0"/>
          </a:xfrm>
          <a:custGeom>
            <a:avLst/>
            <a:gdLst/>
            <a:ahLst/>
            <a:cxnLst/>
            <a:rect l="l" t="t" r="r" b="b"/>
            <a:pathLst>
              <a:path w="2794000">
                <a:moveTo>
                  <a:pt x="0" y="0"/>
                </a:moveTo>
                <a:lnTo>
                  <a:pt x="2794000" y="0"/>
                </a:lnTo>
              </a:path>
            </a:pathLst>
          </a:custGeom>
          <a:ln w="49529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03069" y="1461769"/>
            <a:ext cx="0" cy="363220"/>
          </a:xfrm>
          <a:custGeom>
            <a:avLst/>
            <a:gdLst/>
            <a:ahLst/>
            <a:cxnLst/>
            <a:rect l="l" t="t" r="r" b="b"/>
            <a:pathLst>
              <a:path h="363219">
                <a:moveTo>
                  <a:pt x="0" y="0"/>
                </a:moveTo>
                <a:lnTo>
                  <a:pt x="0" y="363220"/>
                </a:lnTo>
              </a:path>
            </a:pathLst>
          </a:custGeom>
          <a:ln w="49338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78400" y="1437005"/>
            <a:ext cx="2794000" cy="0"/>
          </a:xfrm>
          <a:custGeom>
            <a:avLst/>
            <a:gdLst/>
            <a:ahLst/>
            <a:cxnLst/>
            <a:rect l="l" t="t" r="r" b="b"/>
            <a:pathLst>
              <a:path w="2794000">
                <a:moveTo>
                  <a:pt x="0" y="0"/>
                </a:moveTo>
                <a:lnTo>
                  <a:pt x="2794000" y="0"/>
                </a:lnTo>
              </a:path>
            </a:pathLst>
          </a:custGeom>
          <a:ln w="49529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47730" y="1461617"/>
            <a:ext cx="0" cy="363220"/>
          </a:xfrm>
          <a:custGeom>
            <a:avLst/>
            <a:gdLst/>
            <a:ahLst/>
            <a:cxnLst/>
            <a:rect l="l" t="t" r="r" b="b"/>
            <a:pathLst>
              <a:path h="363219">
                <a:moveTo>
                  <a:pt x="0" y="0"/>
                </a:moveTo>
                <a:lnTo>
                  <a:pt x="0" y="362988"/>
                </a:lnTo>
              </a:path>
            </a:pathLst>
          </a:custGeom>
          <a:ln w="49338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0065" y="479425"/>
            <a:ext cx="4305935" cy="1249680"/>
          </a:xfrm>
          <a:custGeom>
            <a:avLst/>
            <a:gdLst/>
            <a:ahLst/>
            <a:cxnLst/>
            <a:rect l="l" t="t" r="r" b="b"/>
            <a:pathLst>
              <a:path w="4305935" h="1249680">
                <a:moveTo>
                  <a:pt x="4134484" y="1077962"/>
                </a:moveTo>
                <a:lnTo>
                  <a:pt x="4134484" y="1249412"/>
                </a:lnTo>
                <a:lnTo>
                  <a:pt x="4248784" y="1192262"/>
                </a:lnTo>
                <a:lnTo>
                  <a:pt x="4163058" y="1192262"/>
                </a:lnTo>
                <a:lnTo>
                  <a:pt x="4163058" y="1135112"/>
                </a:lnTo>
                <a:lnTo>
                  <a:pt x="4248784" y="1135112"/>
                </a:lnTo>
                <a:lnTo>
                  <a:pt x="4134484" y="1077962"/>
                </a:lnTo>
                <a:close/>
              </a:path>
              <a:path w="4305935" h="1249680">
                <a:moveTo>
                  <a:pt x="526414" y="0"/>
                </a:moveTo>
                <a:lnTo>
                  <a:pt x="0" y="0"/>
                </a:lnTo>
                <a:lnTo>
                  <a:pt x="0" y="1192262"/>
                </a:lnTo>
                <a:lnTo>
                  <a:pt x="4134484" y="1192262"/>
                </a:lnTo>
                <a:lnTo>
                  <a:pt x="4134484" y="1163687"/>
                </a:lnTo>
                <a:lnTo>
                  <a:pt x="57150" y="1163687"/>
                </a:lnTo>
                <a:lnTo>
                  <a:pt x="28575" y="1135112"/>
                </a:lnTo>
                <a:lnTo>
                  <a:pt x="57150" y="1135112"/>
                </a:lnTo>
                <a:lnTo>
                  <a:pt x="57150" y="57150"/>
                </a:lnTo>
                <a:lnTo>
                  <a:pt x="28575" y="57150"/>
                </a:lnTo>
                <a:lnTo>
                  <a:pt x="57150" y="28575"/>
                </a:lnTo>
                <a:lnTo>
                  <a:pt x="526414" y="28575"/>
                </a:lnTo>
                <a:lnTo>
                  <a:pt x="526414" y="0"/>
                </a:lnTo>
                <a:close/>
              </a:path>
              <a:path w="4305935" h="1249680">
                <a:moveTo>
                  <a:pt x="4248784" y="1135112"/>
                </a:moveTo>
                <a:lnTo>
                  <a:pt x="4163058" y="1135112"/>
                </a:lnTo>
                <a:lnTo>
                  <a:pt x="4163058" y="1192262"/>
                </a:lnTo>
                <a:lnTo>
                  <a:pt x="4248784" y="1192262"/>
                </a:lnTo>
                <a:lnTo>
                  <a:pt x="4305934" y="1163687"/>
                </a:lnTo>
                <a:lnTo>
                  <a:pt x="4248784" y="1135112"/>
                </a:lnTo>
                <a:close/>
              </a:path>
              <a:path w="4305935" h="1249680">
                <a:moveTo>
                  <a:pt x="57150" y="1135112"/>
                </a:moveTo>
                <a:lnTo>
                  <a:pt x="28575" y="1135112"/>
                </a:lnTo>
                <a:lnTo>
                  <a:pt x="57150" y="1163687"/>
                </a:lnTo>
                <a:lnTo>
                  <a:pt x="57150" y="1135112"/>
                </a:lnTo>
                <a:close/>
              </a:path>
              <a:path w="4305935" h="1249680">
                <a:moveTo>
                  <a:pt x="4134484" y="1135112"/>
                </a:moveTo>
                <a:lnTo>
                  <a:pt x="57150" y="1135112"/>
                </a:lnTo>
                <a:lnTo>
                  <a:pt x="57150" y="1163687"/>
                </a:lnTo>
                <a:lnTo>
                  <a:pt x="4134484" y="1163687"/>
                </a:lnTo>
                <a:lnTo>
                  <a:pt x="4134484" y="1135112"/>
                </a:lnTo>
                <a:close/>
              </a:path>
              <a:path w="4305935" h="1249680">
                <a:moveTo>
                  <a:pt x="57150" y="28575"/>
                </a:moveTo>
                <a:lnTo>
                  <a:pt x="28575" y="57150"/>
                </a:lnTo>
                <a:lnTo>
                  <a:pt x="57150" y="57150"/>
                </a:lnTo>
                <a:lnTo>
                  <a:pt x="57150" y="28575"/>
                </a:lnTo>
                <a:close/>
              </a:path>
              <a:path w="4305935" h="1249680">
                <a:moveTo>
                  <a:pt x="526414" y="28575"/>
                </a:moveTo>
                <a:lnTo>
                  <a:pt x="57150" y="28575"/>
                </a:lnTo>
                <a:lnTo>
                  <a:pt x="57150" y="57150"/>
                </a:lnTo>
                <a:lnTo>
                  <a:pt x="526414" y="57150"/>
                </a:lnTo>
                <a:lnTo>
                  <a:pt x="526414" y="28575"/>
                </a:lnTo>
                <a:close/>
              </a:path>
            </a:pathLst>
          </a:custGeom>
          <a:solidFill>
            <a:srgbClr val="ED7D3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72019" y="638978"/>
            <a:ext cx="8394852" cy="52550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12653" y="2646498"/>
            <a:ext cx="2005330" cy="1565275"/>
          </a:xfrm>
          <a:custGeom>
            <a:avLst/>
            <a:gdLst/>
            <a:ahLst/>
            <a:cxnLst/>
            <a:rect l="l" t="t" r="r" b="b"/>
            <a:pathLst>
              <a:path w="2005329" h="1565275">
                <a:moveTo>
                  <a:pt x="0" y="0"/>
                </a:moveTo>
                <a:lnTo>
                  <a:pt x="2005070" y="0"/>
                </a:lnTo>
                <a:lnTo>
                  <a:pt x="2005070" y="1565001"/>
                </a:lnTo>
                <a:lnTo>
                  <a:pt x="0" y="1565001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12653" y="2646498"/>
            <a:ext cx="2005330" cy="1565275"/>
          </a:xfrm>
          <a:custGeom>
            <a:avLst/>
            <a:gdLst/>
            <a:ahLst/>
            <a:cxnLst/>
            <a:rect l="l" t="t" r="r" b="b"/>
            <a:pathLst>
              <a:path w="2005329" h="1565275">
                <a:moveTo>
                  <a:pt x="0" y="0"/>
                </a:moveTo>
                <a:lnTo>
                  <a:pt x="2005070" y="0"/>
                </a:lnTo>
                <a:lnTo>
                  <a:pt x="2005070" y="1565001"/>
                </a:lnTo>
                <a:lnTo>
                  <a:pt x="0" y="1565001"/>
                </a:lnTo>
                <a:lnTo>
                  <a:pt x="0" y="0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76947" y="2939935"/>
            <a:ext cx="768985" cy="1467485"/>
          </a:xfrm>
          <a:custGeom>
            <a:avLst/>
            <a:gdLst/>
            <a:ahLst/>
            <a:cxnLst/>
            <a:rect l="l" t="t" r="r" b="b"/>
            <a:pathLst>
              <a:path w="768984" h="1467485">
                <a:moveTo>
                  <a:pt x="768623" y="0"/>
                </a:moveTo>
                <a:lnTo>
                  <a:pt x="601521" y="0"/>
                </a:lnTo>
                <a:lnTo>
                  <a:pt x="0" y="1467190"/>
                </a:lnTo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985363" y="3221735"/>
            <a:ext cx="1259840" cy="39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/>
              <a:t>Click</a:t>
            </a:r>
            <a:r>
              <a:rPr sz="2400" spc="-105" dirty="0"/>
              <a:t> </a:t>
            </a:r>
            <a:r>
              <a:rPr sz="2400" spc="-5" dirty="0"/>
              <a:t>Here</a:t>
            </a:r>
            <a:endParaRPr sz="24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93407" y="5035296"/>
            <a:ext cx="719327" cy="30479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5360" y="5669279"/>
            <a:ext cx="10424160" cy="1170432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90600" y="1491996"/>
            <a:ext cx="0" cy="5024755"/>
          </a:xfrm>
          <a:custGeom>
            <a:avLst/>
            <a:gdLst/>
            <a:ahLst/>
            <a:cxnLst/>
            <a:rect l="l" t="t" r="r" b="b"/>
            <a:pathLst>
              <a:path h="5024755">
                <a:moveTo>
                  <a:pt x="0" y="5024628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39590" y="4628388"/>
            <a:ext cx="0" cy="731520"/>
          </a:xfrm>
          <a:custGeom>
            <a:avLst/>
            <a:gdLst/>
            <a:ahLst/>
            <a:cxnLst/>
            <a:rect l="l" t="t" r="r" b="b"/>
            <a:pathLst>
              <a:path h="731520">
                <a:moveTo>
                  <a:pt x="0" y="731520"/>
                </a:moveTo>
                <a:lnTo>
                  <a:pt x="0" y="0"/>
                </a:lnTo>
              </a:path>
            </a:pathLst>
          </a:custGeom>
          <a:ln w="35052">
            <a:solidFill>
              <a:srgbClr val="F75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13782" y="4636008"/>
            <a:ext cx="0" cy="706120"/>
          </a:xfrm>
          <a:custGeom>
            <a:avLst/>
            <a:gdLst/>
            <a:ahLst/>
            <a:cxnLst/>
            <a:rect l="l" t="t" r="r" b="b"/>
            <a:pathLst>
              <a:path h="706120">
                <a:moveTo>
                  <a:pt x="0" y="705612"/>
                </a:moveTo>
                <a:lnTo>
                  <a:pt x="0" y="0"/>
                </a:lnTo>
              </a:path>
            </a:pathLst>
          </a:custGeom>
          <a:ln w="42672">
            <a:solidFill>
              <a:srgbClr val="F457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40245" y="4895088"/>
            <a:ext cx="0" cy="462280"/>
          </a:xfrm>
          <a:custGeom>
            <a:avLst/>
            <a:gdLst/>
            <a:ahLst/>
            <a:cxnLst/>
            <a:rect l="l" t="t" r="r" b="b"/>
            <a:pathLst>
              <a:path h="462279">
                <a:moveTo>
                  <a:pt x="0" y="461772"/>
                </a:moveTo>
                <a:lnTo>
                  <a:pt x="0" y="0"/>
                </a:lnTo>
              </a:path>
            </a:pathLst>
          </a:custGeom>
          <a:ln w="33528">
            <a:solidFill>
              <a:srgbClr val="F757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81493" y="4712208"/>
            <a:ext cx="0" cy="341630"/>
          </a:xfrm>
          <a:custGeom>
            <a:avLst/>
            <a:gdLst/>
            <a:ahLst/>
            <a:cxnLst/>
            <a:rect l="l" t="t" r="r" b="b"/>
            <a:pathLst>
              <a:path h="341629">
                <a:moveTo>
                  <a:pt x="0" y="341376"/>
                </a:moveTo>
                <a:lnTo>
                  <a:pt x="0" y="0"/>
                </a:lnTo>
              </a:path>
            </a:pathLst>
          </a:custGeom>
          <a:ln w="32004">
            <a:solidFill>
              <a:srgbClr val="F4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201400" y="1491996"/>
            <a:ext cx="0" cy="4554220"/>
          </a:xfrm>
          <a:custGeom>
            <a:avLst/>
            <a:gdLst/>
            <a:ahLst/>
            <a:cxnLst/>
            <a:rect l="l" t="t" r="r" b="b"/>
            <a:pathLst>
              <a:path h="4554220">
                <a:moveTo>
                  <a:pt x="0" y="4553712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84503" y="1497330"/>
            <a:ext cx="10223500" cy="0"/>
          </a:xfrm>
          <a:custGeom>
            <a:avLst/>
            <a:gdLst/>
            <a:ahLst/>
            <a:cxnLst/>
            <a:rect l="l" t="t" r="r" b="b"/>
            <a:pathLst>
              <a:path w="10223500">
                <a:moveTo>
                  <a:pt x="0" y="0"/>
                </a:moveTo>
                <a:lnTo>
                  <a:pt x="10222992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25111" y="4644390"/>
            <a:ext cx="800100" cy="0"/>
          </a:xfrm>
          <a:custGeom>
            <a:avLst/>
            <a:gdLst/>
            <a:ahLst/>
            <a:cxnLst/>
            <a:rect l="l" t="t" r="r" b="b"/>
            <a:pathLst>
              <a:path w="800100">
                <a:moveTo>
                  <a:pt x="0" y="0"/>
                </a:moveTo>
                <a:lnTo>
                  <a:pt x="800100" y="0"/>
                </a:lnTo>
              </a:path>
            </a:pathLst>
          </a:custGeom>
          <a:ln w="32004">
            <a:solidFill>
              <a:srgbClr val="F75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39055" y="4709159"/>
            <a:ext cx="439420" cy="0"/>
          </a:xfrm>
          <a:custGeom>
            <a:avLst/>
            <a:gdLst/>
            <a:ahLst/>
            <a:cxnLst/>
            <a:rect l="l" t="t" r="r" b="b"/>
            <a:pathLst>
              <a:path w="439420">
                <a:moveTo>
                  <a:pt x="0" y="0"/>
                </a:moveTo>
                <a:lnTo>
                  <a:pt x="438912" y="0"/>
                </a:lnTo>
              </a:path>
            </a:pathLst>
          </a:custGeom>
          <a:ln w="70104">
            <a:solidFill>
              <a:srgbClr val="EF4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27519" y="4666488"/>
            <a:ext cx="573405" cy="0"/>
          </a:xfrm>
          <a:custGeom>
            <a:avLst/>
            <a:gdLst/>
            <a:ahLst/>
            <a:cxnLst/>
            <a:rect l="l" t="t" r="r" b="b"/>
            <a:pathLst>
              <a:path w="573404">
                <a:moveTo>
                  <a:pt x="0" y="0"/>
                </a:moveTo>
                <a:lnTo>
                  <a:pt x="573024" y="0"/>
                </a:lnTo>
              </a:path>
            </a:pathLst>
          </a:custGeom>
          <a:ln w="91440">
            <a:solidFill>
              <a:srgbClr val="F457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20540" y="4764023"/>
            <a:ext cx="806450" cy="0"/>
          </a:xfrm>
          <a:custGeom>
            <a:avLst/>
            <a:gdLst/>
            <a:ahLst/>
            <a:cxnLst/>
            <a:rect l="l" t="t" r="r" b="b"/>
            <a:pathLst>
              <a:path w="806450">
                <a:moveTo>
                  <a:pt x="0" y="0"/>
                </a:moveTo>
                <a:lnTo>
                  <a:pt x="806196" y="0"/>
                </a:lnTo>
              </a:path>
            </a:pathLst>
          </a:custGeom>
          <a:ln w="45720">
            <a:solidFill>
              <a:srgbClr val="F757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09231" y="4780788"/>
            <a:ext cx="498475" cy="0"/>
          </a:xfrm>
          <a:custGeom>
            <a:avLst/>
            <a:gdLst/>
            <a:ahLst/>
            <a:cxnLst/>
            <a:rect l="l" t="t" r="r" b="b"/>
            <a:pathLst>
              <a:path w="498475">
                <a:moveTo>
                  <a:pt x="0" y="0"/>
                </a:moveTo>
                <a:lnTo>
                  <a:pt x="498348" y="0"/>
                </a:lnTo>
              </a:path>
            </a:pathLst>
          </a:custGeom>
          <a:ln w="30480">
            <a:solidFill>
              <a:srgbClr val="F757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09231" y="4852415"/>
            <a:ext cx="500380" cy="0"/>
          </a:xfrm>
          <a:custGeom>
            <a:avLst/>
            <a:gdLst/>
            <a:ahLst/>
            <a:cxnLst/>
            <a:rect l="l" t="t" r="r" b="b"/>
            <a:pathLst>
              <a:path w="500379">
                <a:moveTo>
                  <a:pt x="0" y="0"/>
                </a:moveTo>
                <a:lnTo>
                  <a:pt x="499872" y="0"/>
                </a:lnTo>
              </a:path>
            </a:pathLst>
          </a:custGeom>
          <a:ln w="79248">
            <a:solidFill>
              <a:srgbClr val="F454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20540" y="5326379"/>
            <a:ext cx="815340" cy="0"/>
          </a:xfrm>
          <a:custGeom>
            <a:avLst/>
            <a:gdLst/>
            <a:ahLst/>
            <a:cxnLst/>
            <a:rect l="l" t="t" r="r" b="b"/>
            <a:pathLst>
              <a:path w="815339">
                <a:moveTo>
                  <a:pt x="0" y="0"/>
                </a:moveTo>
                <a:lnTo>
                  <a:pt x="815339" y="0"/>
                </a:lnTo>
              </a:path>
            </a:pathLst>
          </a:custGeom>
          <a:ln w="33528">
            <a:solidFill>
              <a:srgbClr val="F457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992955" y="1484629"/>
            <a:ext cx="1616075" cy="189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b="1" spc="75" dirty="0">
                <a:solidFill>
                  <a:srgbClr val="4D95FB"/>
                </a:solidFill>
                <a:latin typeface="Arial"/>
                <a:cs typeface="Arial"/>
              </a:rPr>
              <a:t>Q </a:t>
            </a:r>
            <a:r>
              <a:rPr sz="750" spc="-20" dirty="0">
                <a:solidFill>
                  <a:srgbClr val="B3B1B6"/>
                </a:solidFill>
                <a:latin typeface="Arial"/>
                <a:cs typeface="Arial"/>
              </a:rPr>
              <a:t>Breakout </a:t>
            </a:r>
            <a:r>
              <a:rPr sz="750" dirty="0">
                <a:solidFill>
                  <a:srgbClr val="B3B1B6"/>
                </a:solidFill>
                <a:latin typeface="Arial"/>
                <a:cs typeface="Arial"/>
              </a:rPr>
              <a:t>Room </a:t>
            </a:r>
            <a:r>
              <a:rPr sz="750" spc="-10" dirty="0">
                <a:solidFill>
                  <a:srgbClr val="B3B1B6"/>
                </a:solidFill>
                <a:latin typeface="Arial"/>
                <a:cs typeface="Arial"/>
              </a:rPr>
              <a:t>4 </a:t>
            </a:r>
            <a:r>
              <a:rPr sz="750" spc="185" dirty="0">
                <a:solidFill>
                  <a:srgbClr val="B3B1B6"/>
                </a:solidFill>
                <a:latin typeface="Arial"/>
                <a:cs typeface="Arial"/>
              </a:rPr>
              <a:t> </a:t>
            </a:r>
            <a:r>
              <a:rPr sz="750" spc="20" dirty="0">
                <a:solidFill>
                  <a:srgbClr val="B3B1B6"/>
                </a:solidFill>
                <a:latin typeface="Arial"/>
                <a:cs typeface="Arial"/>
              </a:rPr>
              <a:t>Zoom</a:t>
            </a:r>
            <a:r>
              <a:rPr sz="750" spc="-85" dirty="0">
                <a:solidFill>
                  <a:srgbClr val="B3B1B6"/>
                </a:solidFill>
                <a:latin typeface="Arial"/>
                <a:cs typeface="Arial"/>
              </a:rPr>
              <a:t> </a:t>
            </a:r>
            <a:r>
              <a:rPr sz="750" spc="-5" dirty="0">
                <a:solidFill>
                  <a:srgbClr val="B3B1B6"/>
                </a:solidFill>
                <a:latin typeface="Arial"/>
                <a:cs typeface="Arial"/>
              </a:rPr>
              <a:t>Meeting</a:t>
            </a:r>
            <a:endParaRPr sz="7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945952" y="1523491"/>
            <a:ext cx="55244" cy="121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dirty="0">
                <a:solidFill>
                  <a:srgbClr val="C1C3C3"/>
                </a:solidFill>
                <a:latin typeface="Times New Roman"/>
                <a:cs typeface="Times New Roman"/>
              </a:rPr>
              <a:t>)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80033" y="969264"/>
            <a:ext cx="485140" cy="1125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dirty="0">
                <a:solidFill>
                  <a:srgbClr val="3A383B"/>
                </a:solidFill>
                <a:latin typeface="Times New Roman"/>
                <a:cs typeface="Times New Roman"/>
              </a:rPr>
              <a:t>.</a:t>
            </a:r>
            <a:r>
              <a:rPr sz="7200" spc="-750" dirty="0">
                <a:solidFill>
                  <a:srgbClr val="3A383B"/>
                </a:solidFill>
                <a:latin typeface="Times New Roman"/>
                <a:cs typeface="Times New Roman"/>
              </a:rPr>
              <a:t> </a:t>
            </a:r>
            <a:r>
              <a:rPr sz="1500" spc="-45" dirty="0">
                <a:solidFill>
                  <a:srgbClr val="2F7244"/>
                </a:solidFill>
                <a:latin typeface="Times New Roman"/>
                <a:cs typeface="Times New Roman"/>
              </a:rPr>
              <a:t>.,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255564" y="1880040"/>
            <a:ext cx="401955" cy="146050"/>
          </a:xfrm>
          <a:prstGeom prst="rect">
            <a:avLst/>
          </a:prstGeom>
          <a:solidFill>
            <a:srgbClr val="646467"/>
          </a:solidFill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r>
              <a:rPr sz="800" b="1" spc="-5" dirty="0">
                <a:solidFill>
                  <a:srgbClr val="F6F4F2"/>
                </a:solidFill>
                <a:latin typeface="Arial"/>
                <a:cs typeface="Arial"/>
              </a:rPr>
              <a:t>Talking:</a:t>
            </a:r>
            <a:endParaRPr sz="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215467" y="1790743"/>
            <a:ext cx="883285" cy="130175"/>
          </a:xfrm>
          <a:prstGeom prst="rect">
            <a:avLst/>
          </a:prstGeom>
          <a:solidFill>
            <a:srgbClr val="A3A3A7"/>
          </a:solidFill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r>
              <a:rPr sz="750" spc="-5" dirty="0">
                <a:solidFill>
                  <a:srgbClr val="E2E6E1"/>
                </a:solidFill>
                <a:latin typeface="Arial"/>
                <a:cs typeface="Arial"/>
              </a:rPr>
              <a:t>Remaining:</a:t>
            </a:r>
            <a:r>
              <a:rPr sz="750" spc="-20" dirty="0">
                <a:solidFill>
                  <a:srgbClr val="E2E6E1"/>
                </a:solidFill>
                <a:latin typeface="Arial"/>
                <a:cs typeface="Arial"/>
              </a:rPr>
              <a:t> </a:t>
            </a:r>
            <a:r>
              <a:rPr sz="750" spc="-15" dirty="0">
                <a:solidFill>
                  <a:srgbClr val="E2E6E1"/>
                </a:solidFill>
                <a:latin typeface="Arial"/>
                <a:cs typeface="Arial"/>
              </a:rPr>
              <a:t>00:29:12</a:t>
            </a:r>
            <a:endParaRPr sz="7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331728" y="2525267"/>
            <a:ext cx="869950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45" dirty="0">
                <a:solidFill>
                  <a:srgbClr val="3A383B"/>
                </a:solidFill>
                <a:latin typeface="Arial"/>
                <a:cs typeface="Arial"/>
              </a:rPr>
              <a:t>Meeting</a:t>
            </a:r>
            <a:r>
              <a:rPr sz="900" b="1" spc="-90" dirty="0">
                <a:solidFill>
                  <a:srgbClr val="3A383B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3A383B"/>
                </a:solidFill>
                <a:latin typeface="Arial"/>
                <a:cs typeface="Arial"/>
              </a:rPr>
              <a:t>Topic:</a:t>
            </a:r>
            <a:endParaRPr sz="9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004852" y="2531364"/>
            <a:ext cx="1858010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25" dirty="0">
                <a:solidFill>
                  <a:srgbClr val="4D444F"/>
                </a:solidFill>
                <a:latin typeface="Arial"/>
                <a:cs typeface="Arial"/>
              </a:rPr>
              <a:t>LARC </a:t>
            </a:r>
            <a:r>
              <a:rPr sz="900" spc="15" dirty="0">
                <a:solidFill>
                  <a:srgbClr val="4D444F"/>
                </a:solidFill>
                <a:latin typeface="Arial"/>
                <a:cs typeface="Arial"/>
              </a:rPr>
              <a:t>Coaches </a:t>
            </a:r>
            <a:r>
              <a:rPr sz="900" spc="-45" dirty="0">
                <a:solidFill>
                  <a:srgbClr val="4D444F"/>
                </a:solidFill>
                <a:latin typeface="Arial"/>
                <a:cs typeface="Arial"/>
              </a:rPr>
              <a:t>LS3 </a:t>
            </a:r>
            <a:r>
              <a:rPr sz="900" spc="35" dirty="0">
                <a:solidFill>
                  <a:srgbClr val="4D444F"/>
                </a:solidFill>
                <a:latin typeface="Arial"/>
                <a:cs typeface="Arial"/>
              </a:rPr>
              <a:t>Planning </a:t>
            </a:r>
            <a:r>
              <a:rPr sz="900" spc="75" dirty="0">
                <a:solidFill>
                  <a:srgbClr val="4D444F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4D444F"/>
                </a:solidFill>
                <a:latin typeface="Arial"/>
                <a:cs typeface="Arial"/>
              </a:rPr>
              <a:t>Mee</a:t>
            </a:r>
            <a:endParaRPr sz="9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331499" y="2860547"/>
            <a:ext cx="329565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15" dirty="0">
                <a:solidFill>
                  <a:srgbClr val="3A383B"/>
                </a:solidFill>
                <a:latin typeface="Arial"/>
                <a:cs typeface="Arial"/>
              </a:rPr>
              <a:t>Host:</a:t>
            </a:r>
            <a:endParaRPr sz="9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004852" y="2866644"/>
            <a:ext cx="1014094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5" dirty="0">
                <a:solidFill>
                  <a:srgbClr val="4D444F"/>
                </a:solidFill>
                <a:latin typeface="Arial"/>
                <a:cs typeface="Arial"/>
              </a:rPr>
              <a:t>Kudzai</a:t>
            </a:r>
            <a:r>
              <a:rPr sz="900" spc="-10" dirty="0">
                <a:solidFill>
                  <a:srgbClr val="4D444F"/>
                </a:solidFill>
                <a:latin typeface="Arial"/>
                <a:cs typeface="Arial"/>
              </a:rPr>
              <a:t> </a:t>
            </a:r>
            <a:r>
              <a:rPr sz="900" spc="35" dirty="0">
                <a:solidFill>
                  <a:srgbClr val="4D444F"/>
                </a:solidFill>
                <a:latin typeface="Arial"/>
                <a:cs typeface="Arial"/>
              </a:rPr>
              <a:t>Goredema</a:t>
            </a:r>
            <a:endParaRPr sz="9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331499" y="3195828"/>
            <a:ext cx="946150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10" dirty="0">
                <a:solidFill>
                  <a:srgbClr val="3A383B"/>
                </a:solidFill>
                <a:latin typeface="Arial"/>
                <a:cs typeface="Arial"/>
              </a:rPr>
              <a:t>Breakout Room:</a:t>
            </a:r>
            <a:endParaRPr sz="9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004852" y="3201923"/>
            <a:ext cx="998855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40" dirty="0">
                <a:solidFill>
                  <a:srgbClr val="4D444F"/>
                </a:solidFill>
                <a:latin typeface="Arial"/>
                <a:cs typeface="Arial"/>
              </a:rPr>
              <a:t>Breakout </a:t>
            </a:r>
            <a:r>
              <a:rPr sz="900" spc="25" dirty="0">
                <a:solidFill>
                  <a:srgbClr val="4D444F"/>
                </a:solidFill>
                <a:latin typeface="Arial"/>
                <a:cs typeface="Arial"/>
              </a:rPr>
              <a:t>Room</a:t>
            </a:r>
            <a:r>
              <a:rPr sz="900" spc="70" dirty="0">
                <a:solidFill>
                  <a:srgbClr val="4D444F"/>
                </a:solidFill>
                <a:latin typeface="Arial"/>
                <a:cs typeface="Arial"/>
              </a:rPr>
              <a:t> </a:t>
            </a:r>
            <a:r>
              <a:rPr sz="900" spc="20" dirty="0">
                <a:solidFill>
                  <a:srgbClr val="4D444F"/>
                </a:solidFill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331499" y="3531107"/>
            <a:ext cx="562610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-35" dirty="0">
                <a:solidFill>
                  <a:srgbClr val="3A383B"/>
                </a:solidFill>
                <a:latin typeface="Arial"/>
                <a:cs typeface="Arial"/>
              </a:rPr>
              <a:t>Passcode:</a:t>
            </a:r>
            <a:endParaRPr sz="9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989453" y="3508755"/>
            <a:ext cx="453390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0" dirty="0">
                <a:solidFill>
                  <a:srgbClr val="4D444F"/>
                </a:solidFill>
                <a:latin typeface="Courier New"/>
                <a:cs typeface="Courier New"/>
              </a:rPr>
              <a:t>452848</a:t>
            </a:r>
            <a:endParaRPr sz="1100">
              <a:latin typeface="Courier New"/>
              <a:cs typeface="Courier New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331499" y="3863340"/>
            <a:ext cx="850900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15" dirty="0">
                <a:solidFill>
                  <a:srgbClr val="3A383B"/>
                </a:solidFill>
                <a:latin typeface="Arial"/>
                <a:cs typeface="Arial"/>
              </a:rPr>
              <a:t>Participant</a:t>
            </a:r>
            <a:r>
              <a:rPr sz="900" b="1" dirty="0">
                <a:solidFill>
                  <a:srgbClr val="3A383B"/>
                </a:solidFill>
                <a:latin typeface="Arial"/>
                <a:cs typeface="Arial"/>
              </a:rPr>
              <a:t> </a:t>
            </a:r>
            <a:r>
              <a:rPr sz="900" b="1" spc="35" dirty="0">
                <a:solidFill>
                  <a:srgbClr val="3A383B"/>
                </a:solidFill>
                <a:latin typeface="Arial"/>
                <a:cs typeface="Arial"/>
              </a:rPr>
              <a:t>ID:</a:t>
            </a:r>
            <a:endParaRPr sz="9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989453" y="3844035"/>
            <a:ext cx="453390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0" dirty="0">
                <a:solidFill>
                  <a:srgbClr val="4D444F"/>
                </a:solidFill>
                <a:latin typeface="Courier New"/>
                <a:cs typeface="Courier New"/>
              </a:rPr>
              <a:t>432064</a:t>
            </a:r>
            <a:endParaRPr sz="1100">
              <a:latin typeface="Courier New"/>
              <a:cs typeface="Courier New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500016" y="4754879"/>
            <a:ext cx="327660" cy="567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425" dirty="0">
                <a:solidFill>
                  <a:srgbClr val="CF9C11"/>
                </a:solidFill>
                <a:latin typeface="Arial"/>
                <a:cs typeface="Arial"/>
              </a:rPr>
              <a:t>Q</a:t>
            </a:r>
            <a:endParaRPr sz="36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620129" y="4770120"/>
            <a:ext cx="139065" cy="476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spc="-160" dirty="0">
                <a:solidFill>
                  <a:srgbClr val="F6565B"/>
                </a:solidFill>
                <a:latin typeface="Times New Roman"/>
                <a:cs typeface="Times New Roman"/>
              </a:rPr>
              <a:t>•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484636" y="5473700"/>
            <a:ext cx="504825" cy="120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5" dirty="0">
                <a:solidFill>
                  <a:srgbClr val="3A383B"/>
                </a:solidFill>
                <a:latin typeface="Arial"/>
                <a:cs typeface="Arial"/>
              </a:rPr>
              <a:t>Join</a:t>
            </a:r>
            <a:r>
              <a:rPr sz="700" b="1" spc="-50" dirty="0">
                <a:solidFill>
                  <a:srgbClr val="3A383B"/>
                </a:solidFill>
                <a:latin typeface="Arial"/>
                <a:cs typeface="Arial"/>
              </a:rPr>
              <a:t> </a:t>
            </a:r>
            <a:r>
              <a:rPr sz="700" b="1" spc="15" dirty="0">
                <a:solidFill>
                  <a:srgbClr val="3A383B"/>
                </a:solidFill>
                <a:latin typeface="Arial"/>
                <a:cs typeface="Arial"/>
              </a:rPr>
              <a:t>Audio</a:t>
            </a:r>
            <a:endParaRPr sz="7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668452" y="5473700"/>
            <a:ext cx="605790" cy="120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10" dirty="0">
                <a:solidFill>
                  <a:srgbClr val="3A383B"/>
                </a:solidFill>
                <a:latin typeface="Arial"/>
                <a:cs typeface="Arial"/>
              </a:rPr>
              <a:t>Share</a:t>
            </a:r>
            <a:r>
              <a:rPr sz="700" b="1" spc="-30" dirty="0">
                <a:solidFill>
                  <a:srgbClr val="3A383B"/>
                </a:solidFill>
                <a:latin typeface="Arial"/>
                <a:cs typeface="Arial"/>
              </a:rPr>
              <a:t> </a:t>
            </a:r>
            <a:r>
              <a:rPr sz="700" b="1" spc="-5" dirty="0">
                <a:solidFill>
                  <a:srgbClr val="3A383B"/>
                </a:solidFill>
                <a:latin typeface="Arial"/>
                <a:cs typeface="Arial"/>
              </a:rPr>
              <a:t>Screen</a:t>
            </a:r>
            <a:endParaRPr sz="7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100969" y="5714491"/>
            <a:ext cx="1269365" cy="120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15" dirty="0">
                <a:solidFill>
                  <a:srgbClr val="79778C"/>
                </a:solidFill>
                <a:latin typeface="Arial"/>
                <a:cs typeface="Arial"/>
              </a:rPr>
              <a:t>Computer Audio</a:t>
            </a:r>
            <a:r>
              <a:rPr sz="700" b="1" spc="95" dirty="0">
                <a:solidFill>
                  <a:srgbClr val="79778C"/>
                </a:solidFill>
                <a:latin typeface="Arial"/>
                <a:cs typeface="Arial"/>
              </a:rPr>
              <a:t> </a:t>
            </a:r>
            <a:r>
              <a:rPr sz="700" b="1" spc="10" dirty="0">
                <a:solidFill>
                  <a:srgbClr val="79778C"/>
                </a:solidFill>
                <a:latin typeface="Arial"/>
                <a:cs typeface="Arial"/>
              </a:rPr>
              <a:t>Connected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8327" y="367029"/>
            <a:ext cx="3594100" cy="5769610"/>
          </a:xfrm>
          <a:custGeom>
            <a:avLst/>
            <a:gdLst/>
            <a:ahLst/>
            <a:cxnLst/>
            <a:rect l="l" t="t" r="r" b="b"/>
            <a:pathLst>
              <a:path w="3594100" h="5769610">
                <a:moveTo>
                  <a:pt x="0" y="5769610"/>
                </a:moveTo>
                <a:lnTo>
                  <a:pt x="3594100" y="5769610"/>
                </a:lnTo>
                <a:lnTo>
                  <a:pt x="3594100" y="0"/>
                </a:lnTo>
                <a:lnTo>
                  <a:pt x="0" y="0"/>
                </a:lnTo>
                <a:lnTo>
                  <a:pt x="0" y="576961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4827" y="6250940"/>
            <a:ext cx="3784600" cy="0"/>
          </a:xfrm>
          <a:custGeom>
            <a:avLst/>
            <a:gdLst/>
            <a:ahLst/>
            <a:cxnLst/>
            <a:rect l="l" t="t" r="r" b="b"/>
            <a:pathLst>
              <a:path w="3784600">
                <a:moveTo>
                  <a:pt x="0" y="0"/>
                </a:moveTo>
                <a:lnTo>
                  <a:pt x="3784600" y="0"/>
                </a:lnTo>
              </a:path>
            </a:pathLst>
          </a:custGeom>
          <a:ln w="25400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7527" y="265429"/>
            <a:ext cx="0" cy="5972810"/>
          </a:xfrm>
          <a:custGeom>
            <a:avLst/>
            <a:gdLst/>
            <a:ahLst/>
            <a:cxnLst/>
            <a:rect l="l" t="t" r="r" b="b"/>
            <a:pathLst>
              <a:path h="5972810">
                <a:moveTo>
                  <a:pt x="0" y="0"/>
                </a:moveTo>
                <a:lnTo>
                  <a:pt x="0" y="5972810"/>
                </a:lnTo>
              </a:path>
            </a:pathLst>
          </a:custGeom>
          <a:ln w="25400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4827" y="252729"/>
            <a:ext cx="3784600" cy="0"/>
          </a:xfrm>
          <a:custGeom>
            <a:avLst/>
            <a:gdLst/>
            <a:ahLst/>
            <a:cxnLst/>
            <a:rect l="l" t="t" r="r" b="b"/>
            <a:pathLst>
              <a:path w="3784600">
                <a:moveTo>
                  <a:pt x="0" y="0"/>
                </a:moveTo>
                <a:lnTo>
                  <a:pt x="3784600" y="0"/>
                </a:lnTo>
              </a:path>
            </a:pathLst>
          </a:custGeom>
          <a:ln w="25400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46728" y="265490"/>
            <a:ext cx="0" cy="5973445"/>
          </a:xfrm>
          <a:custGeom>
            <a:avLst/>
            <a:gdLst/>
            <a:ahLst/>
            <a:cxnLst/>
            <a:rect l="l" t="t" r="r" b="b"/>
            <a:pathLst>
              <a:path h="5973445">
                <a:moveTo>
                  <a:pt x="0" y="0"/>
                </a:moveTo>
                <a:lnTo>
                  <a:pt x="0" y="5972942"/>
                </a:lnTo>
              </a:path>
            </a:pathLst>
          </a:custGeom>
          <a:ln w="25400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5627" y="6136640"/>
            <a:ext cx="3683000" cy="76200"/>
          </a:xfrm>
          <a:custGeom>
            <a:avLst/>
            <a:gdLst/>
            <a:ahLst/>
            <a:cxnLst/>
            <a:rect l="l" t="t" r="r" b="b"/>
            <a:pathLst>
              <a:path w="3683000" h="76200">
                <a:moveTo>
                  <a:pt x="0" y="76200"/>
                </a:moveTo>
                <a:lnTo>
                  <a:pt x="3683000" y="76200"/>
                </a:lnTo>
                <a:lnTo>
                  <a:pt x="36830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5627" y="367029"/>
            <a:ext cx="76200" cy="5769610"/>
          </a:xfrm>
          <a:custGeom>
            <a:avLst/>
            <a:gdLst/>
            <a:ahLst/>
            <a:cxnLst/>
            <a:rect l="l" t="t" r="r" b="b"/>
            <a:pathLst>
              <a:path w="76200" h="5769610">
                <a:moveTo>
                  <a:pt x="0" y="5769610"/>
                </a:moveTo>
                <a:lnTo>
                  <a:pt x="76200" y="5769610"/>
                </a:lnTo>
                <a:lnTo>
                  <a:pt x="76200" y="0"/>
                </a:lnTo>
                <a:lnTo>
                  <a:pt x="0" y="0"/>
                </a:lnTo>
                <a:lnTo>
                  <a:pt x="0" y="576961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5627" y="290829"/>
            <a:ext cx="3683000" cy="76200"/>
          </a:xfrm>
          <a:custGeom>
            <a:avLst/>
            <a:gdLst/>
            <a:ahLst/>
            <a:cxnLst/>
            <a:rect l="l" t="t" r="r" b="b"/>
            <a:pathLst>
              <a:path w="3683000" h="76200">
                <a:moveTo>
                  <a:pt x="0" y="76200"/>
                </a:moveTo>
                <a:lnTo>
                  <a:pt x="3683000" y="76200"/>
                </a:lnTo>
                <a:lnTo>
                  <a:pt x="36830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32428" y="367090"/>
            <a:ext cx="76200" cy="5770245"/>
          </a:xfrm>
          <a:custGeom>
            <a:avLst/>
            <a:gdLst/>
            <a:ahLst/>
            <a:cxnLst/>
            <a:rect l="l" t="t" r="r" b="b"/>
            <a:pathLst>
              <a:path w="76200" h="5770245">
                <a:moveTo>
                  <a:pt x="76200" y="0"/>
                </a:moveTo>
                <a:lnTo>
                  <a:pt x="0" y="0"/>
                </a:lnTo>
                <a:lnTo>
                  <a:pt x="0" y="5769742"/>
                </a:lnTo>
                <a:lnTo>
                  <a:pt x="76200" y="5769742"/>
                </a:lnTo>
                <a:lnTo>
                  <a:pt x="7620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0845" marR="1351280">
              <a:lnSpc>
                <a:spcPct val="90000"/>
              </a:lnSpc>
            </a:pPr>
            <a:r>
              <a:rPr spc="-20" dirty="0"/>
              <a:t>Zoom  </a:t>
            </a:r>
            <a:r>
              <a:rPr spc="-5" dirty="0"/>
              <a:t>B</a:t>
            </a:r>
            <a:r>
              <a:rPr spc="-70" dirty="0"/>
              <a:t>r</a:t>
            </a:r>
            <a:r>
              <a:rPr spc="-5" dirty="0"/>
              <a:t>e</a:t>
            </a:r>
            <a:r>
              <a:rPr spc="5" dirty="0"/>
              <a:t>a</a:t>
            </a:r>
            <a:r>
              <a:rPr spc="-165" dirty="0"/>
              <a:t>k</a:t>
            </a:r>
            <a:r>
              <a:rPr spc="5" dirty="0"/>
              <a:t>o</a:t>
            </a:r>
            <a:r>
              <a:rPr dirty="0"/>
              <a:t>ut  </a:t>
            </a:r>
            <a:r>
              <a:rPr spc="-25" dirty="0"/>
              <a:t>Rooms</a:t>
            </a:r>
          </a:p>
        </p:txBody>
      </p:sp>
      <p:sp>
        <p:nvSpPr>
          <p:cNvPr id="12" name="object 12"/>
          <p:cNvSpPr/>
          <p:nvPr/>
        </p:nvSpPr>
        <p:spPr>
          <a:xfrm>
            <a:off x="4517135" y="5242145"/>
            <a:ext cx="1766570" cy="955040"/>
          </a:xfrm>
          <a:custGeom>
            <a:avLst/>
            <a:gdLst/>
            <a:ahLst/>
            <a:cxnLst/>
            <a:rect l="l" t="t" r="r" b="b"/>
            <a:pathLst>
              <a:path w="1766570" h="955039">
                <a:moveTo>
                  <a:pt x="0" y="954476"/>
                </a:moveTo>
                <a:lnTo>
                  <a:pt x="1766462" y="954476"/>
                </a:lnTo>
                <a:lnTo>
                  <a:pt x="1766462" y="0"/>
                </a:lnTo>
                <a:lnTo>
                  <a:pt x="0" y="0"/>
                </a:lnTo>
                <a:lnTo>
                  <a:pt x="0" y="954476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17135" y="5242145"/>
            <a:ext cx="1811020" cy="955040"/>
          </a:xfrm>
          <a:custGeom>
            <a:avLst/>
            <a:gdLst/>
            <a:ahLst/>
            <a:cxnLst/>
            <a:rect l="l" t="t" r="r" b="b"/>
            <a:pathLst>
              <a:path w="1811020" h="955039">
                <a:moveTo>
                  <a:pt x="0" y="0"/>
                </a:moveTo>
                <a:lnTo>
                  <a:pt x="1810512" y="0"/>
                </a:lnTo>
                <a:lnTo>
                  <a:pt x="1810512" y="954477"/>
                </a:lnTo>
                <a:lnTo>
                  <a:pt x="0" y="954477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5B9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832953" y="5411723"/>
            <a:ext cx="1179195" cy="544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300" spc="-6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300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300" dirty="0">
                <a:solidFill>
                  <a:srgbClr val="FFFFFF"/>
                </a:solidFill>
                <a:latin typeface="Calibri"/>
                <a:cs typeface="Calibri"/>
              </a:rPr>
              <a:t>tu</a:t>
            </a:r>
            <a:r>
              <a:rPr sz="3300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3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283598" y="5242670"/>
            <a:ext cx="5431790" cy="955040"/>
          </a:xfrm>
          <a:custGeom>
            <a:avLst/>
            <a:gdLst/>
            <a:ahLst/>
            <a:cxnLst/>
            <a:rect l="l" t="t" r="r" b="b"/>
            <a:pathLst>
              <a:path w="5431790" h="955039">
                <a:moveTo>
                  <a:pt x="0" y="0"/>
                </a:moveTo>
                <a:lnTo>
                  <a:pt x="5431536" y="0"/>
                </a:lnTo>
                <a:lnTo>
                  <a:pt x="5431536" y="954477"/>
                </a:lnTo>
                <a:lnTo>
                  <a:pt x="0" y="954477"/>
                </a:lnTo>
                <a:lnTo>
                  <a:pt x="0" y="0"/>
                </a:lnTo>
                <a:close/>
              </a:path>
            </a:pathLst>
          </a:custGeom>
          <a:solidFill>
            <a:srgbClr val="D2DEEF">
              <a:alpha val="9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83598" y="5242670"/>
            <a:ext cx="5431790" cy="955040"/>
          </a:xfrm>
          <a:custGeom>
            <a:avLst/>
            <a:gdLst/>
            <a:ahLst/>
            <a:cxnLst/>
            <a:rect l="l" t="t" r="r" b="b"/>
            <a:pathLst>
              <a:path w="5431790" h="955039">
                <a:moveTo>
                  <a:pt x="0" y="0"/>
                </a:moveTo>
                <a:lnTo>
                  <a:pt x="5431536" y="0"/>
                </a:lnTo>
                <a:lnTo>
                  <a:pt x="5431536" y="954477"/>
                </a:lnTo>
                <a:lnTo>
                  <a:pt x="0" y="954477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D2D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381075" y="5382767"/>
            <a:ext cx="4947285" cy="644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Return to </a:t>
            </a:r>
            <a:r>
              <a:rPr sz="1800" spc="-5" dirty="0">
                <a:latin typeface="Calibri"/>
                <a:cs typeface="Calibri"/>
              </a:rPr>
              <a:t>Main </a:t>
            </a:r>
            <a:r>
              <a:rPr sz="1800" spc="-10" dirty="0">
                <a:latin typeface="Calibri"/>
                <a:cs typeface="Calibri"/>
              </a:rPr>
              <a:t>Zoom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meeting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sz="1800" spc="-5" dirty="0">
                <a:latin typeface="Calibri"/>
                <a:cs typeface="Calibri"/>
              </a:rPr>
              <a:t>Coach </a:t>
            </a:r>
            <a:r>
              <a:rPr sz="1800" spc="-10" dirty="0">
                <a:latin typeface="Calibri"/>
                <a:cs typeface="Calibri"/>
              </a:rPr>
              <a:t>prepared to share screen </a:t>
            </a:r>
            <a:r>
              <a:rPr sz="1800" spc="-5" dirty="0">
                <a:latin typeface="Calibri"/>
                <a:cs typeface="Calibri"/>
              </a:rPr>
              <a:t>with </a:t>
            </a:r>
            <a:r>
              <a:rPr sz="1800" spc="-10" dirty="0">
                <a:latin typeface="Calibri"/>
                <a:cs typeface="Calibri"/>
              </a:rPr>
              <a:t>list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CHANGES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517135" y="3788476"/>
            <a:ext cx="1811020" cy="1468120"/>
          </a:xfrm>
          <a:custGeom>
            <a:avLst/>
            <a:gdLst/>
            <a:ahLst/>
            <a:cxnLst/>
            <a:rect l="l" t="t" r="r" b="b"/>
            <a:pathLst>
              <a:path w="1811020" h="1468120">
                <a:moveTo>
                  <a:pt x="1052055" y="1247787"/>
                </a:moveTo>
                <a:lnTo>
                  <a:pt x="758456" y="1247787"/>
                </a:lnTo>
                <a:lnTo>
                  <a:pt x="905255" y="1467985"/>
                </a:lnTo>
                <a:lnTo>
                  <a:pt x="1052055" y="1247787"/>
                </a:lnTo>
                <a:close/>
              </a:path>
              <a:path w="1811020" h="1468120">
                <a:moveTo>
                  <a:pt x="941955" y="953852"/>
                </a:moveTo>
                <a:lnTo>
                  <a:pt x="868556" y="953852"/>
                </a:lnTo>
                <a:lnTo>
                  <a:pt x="868556" y="1247787"/>
                </a:lnTo>
                <a:lnTo>
                  <a:pt x="941955" y="1247787"/>
                </a:lnTo>
                <a:lnTo>
                  <a:pt x="941955" y="953852"/>
                </a:lnTo>
                <a:close/>
              </a:path>
              <a:path w="1811020" h="1468120">
                <a:moveTo>
                  <a:pt x="1810512" y="0"/>
                </a:moveTo>
                <a:lnTo>
                  <a:pt x="0" y="0"/>
                </a:lnTo>
                <a:lnTo>
                  <a:pt x="0" y="953852"/>
                </a:lnTo>
                <a:lnTo>
                  <a:pt x="1810512" y="953852"/>
                </a:lnTo>
                <a:lnTo>
                  <a:pt x="1810512" y="0"/>
                </a:lnTo>
                <a:close/>
              </a:path>
            </a:pathLst>
          </a:custGeom>
          <a:solidFill>
            <a:srgbClr val="52CA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17135" y="3788475"/>
            <a:ext cx="1811020" cy="1468120"/>
          </a:xfrm>
          <a:custGeom>
            <a:avLst/>
            <a:gdLst/>
            <a:ahLst/>
            <a:cxnLst/>
            <a:rect l="l" t="t" r="r" b="b"/>
            <a:pathLst>
              <a:path w="1811020" h="1468120">
                <a:moveTo>
                  <a:pt x="1810512" y="953853"/>
                </a:moveTo>
                <a:lnTo>
                  <a:pt x="941955" y="953853"/>
                </a:lnTo>
                <a:lnTo>
                  <a:pt x="941955" y="1247788"/>
                </a:lnTo>
                <a:lnTo>
                  <a:pt x="1052055" y="1247788"/>
                </a:lnTo>
                <a:lnTo>
                  <a:pt x="905256" y="1467986"/>
                </a:lnTo>
                <a:lnTo>
                  <a:pt x="758457" y="1247788"/>
                </a:lnTo>
                <a:lnTo>
                  <a:pt x="868556" y="1247788"/>
                </a:lnTo>
                <a:lnTo>
                  <a:pt x="868556" y="953853"/>
                </a:lnTo>
                <a:lnTo>
                  <a:pt x="0" y="953853"/>
                </a:lnTo>
                <a:lnTo>
                  <a:pt x="0" y="0"/>
                </a:lnTo>
                <a:lnTo>
                  <a:pt x="1810512" y="0"/>
                </a:lnTo>
                <a:lnTo>
                  <a:pt x="1810512" y="953853"/>
                </a:lnTo>
                <a:close/>
              </a:path>
            </a:pathLst>
          </a:custGeom>
          <a:ln w="12700">
            <a:solidFill>
              <a:srgbClr val="52CA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911820" y="3957828"/>
            <a:ext cx="1021715" cy="544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300" spc="-7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300" dirty="0">
                <a:solidFill>
                  <a:srgbClr val="FFFFFF"/>
                </a:solidFill>
                <a:latin typeface="Calibri"/>
                <a:cs typeface="Calibri"/>
              </a:rPr>
              <a:t>oom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321296" y="3362287"/>
            <a:ext cx="5444490" cy="1806575"/>
          </a:xfrm>
          <a:prstGeom prst="rect">
            <a:avLst/>
          </a:prstGeom>
          <a:solidFill>
            <a:srgbClr val="D0ECEA">
              <a:alpha val="90199"/>
            </a:srgbClr>
          </a:solidFill>
        </p:spPr>
        <p:txBody>
          <a:bodyPr vert="horz" wrap="square" lIns="0" tIns="197485" rIns="0" bIns="0" rtlCol="0">
            <a:spAutoFit/>
          </a:bodyPr>
          <a:lstStyle/>
          <a:p>
            <a:pPr marL="116205">
              <a:lnSpc>
                <a:spcPct val="100000"/>
              </a:lnSpc>
              <a:spcBef>
                <a:spcPts val="1555"/>
              </a:spcBef>
            </a:pPr>
            <a:r>
              <a:rPr sz="1800" dirty="0">
                <a:latin typeface="Calibri"/>
                <a:cs typeface="Calibri"/>
              </a:rPr>
              <a:t>In </a:t>
            </a:r>
            <a:r>
              <a:rPr sz="1800" spc="-15" dirty="0">
                <a:latin typeface="Calibri"/>
                <a:cs typeface="Calibri"/>
              </a:rPr>
              <a:t>Breakout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Room</a:t>
            </a:r>
            <a:endParaRPr sz="1800">
              <a:latin typeface="Calibri"/>
              <a:cs typeface="Calibri"/>
            </a:endParaRPr>
          </a:p>
          <a:p>
            <a:pPr marL="287655" indent="-171450">
              <a:lnSpc>
                <a:spcPct val="100000"/>
              </a:lnSpc>
              <a:spcBef>
                <a:spcPts val="525"/>
              </a:spcBef>
              <a:buChar char="•"/>
              <a:tabLst>
                <a:tab pos="288290" algn="l"/>
              </a:tabLst>
            </a:pPr>
            <a:r>
              <a:rPr sz="1800" spc="-5" dirty="0">
                <a:latin typeface="Calibri"/>
                <a:cs typeface="Calibri"/>
              </a:rPr>
              <a:t>Coach </a:t>
            </a:r>
            <a:r>
              <a:rPr sz="1800" spc="-10" dirty="0">
                <a:latin typeface="Calibri"/>
                <a:cs typeface="Calibri"/>
              </a:rPr>
              <a:t>to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facilitate</a:t>
            </a:r>
            <a:endParaRPr sz="1800">
              <a:latin typeface="Calibri"/>
              <a:cs typeface="Calibri"/>
            </a:endParaRPr>
          </a:p>
          <a:p>
            <a:pPr marL="287655" marR="152400" indent="-171450">
              <a:lnSpc>
                <a:spcPts val="1989"/>
              </a:lnSpc>
              <a:spcBef>
                <a:spcPts val="350"/>
              </a:spcBef>
              <a:buFont typeface="Calibri"/>
              <a:buChar char="•"/>
              <a:tabLst>
                <a:tab pos="288290" algn="l"/>
              </a:tabLst>
            </a:pPr>
            <a:r>
              <a:rPr sz="1800" b="1" spc="-5" dirty="0">
                <a:latin typeface="Calibri"/>
                <a:cs typeface="Calibri"/>
              </a:rPr>
              <a:t>Objective: </a:t>
            </a:r>
            <a:r>
              <a:rPr sz="1800" b="1" spc="-10" dirty="0">
                <a:latin typeface="Calibri"/>
                <a:cs typeface="Calibri"/>
              </a:rPr>
              <a:t>Given </a:t>
            </a:r>
            <a:r>
              <a:rPr sz="1800" b="1" spc="-5" dirty="0">
                <a:latin typeface="Calibri"/>
                <a:cs typeface="Calibri"/>
              </a:rPr>
              <a:t>an assigned </a:t>
            </a:r>
            <a:r>
              <a:rPr sz="1800" b="1" spc="-10" dirty="0">
                <a:latin typeface="Calibri"/>
                <a:cs typeface="Calibri"/>
              </a:rPr>
              <a:t>challenge, </a:t>
            </a:r>
            <a:r>
              <a:rPr sz="1800" b="1" spc="-15" dirty="0">
                <a:latin typeface="Calibri"/>
                <a:cs typeface="Calibri"/>
              </a:rPr>
              <a:t>brainstorm </a:t>
            </a:r>
            <a:r>
              <a:rPr sz="1800" b="1" dirty="0">
                <a:latin typeface="Calibri"/>
                <a:cs typeface="Calibri"/>
              </a:rPr>
              <a:t>a  </a:t>
            </a:r>
            <a:r>
              <a:rPr sz="1800" b="1" spc="-10" dirty="0">
                <a:latin typeface="Calibri"/>
                <a:cs typeface="Calibri"/>
              </a:rPr>
              <a:t>list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CHANGES.</a:t>
            </a:r>
            <a:endParaRPr sz="1800">
              <a:latin typeface="Calibri"/>
              <a:cs typeface="Calibri"/>
            </a:endParaRPr>
          </a:p>
          <a:p>
            <a:pPr marL="287655" indent="-171450">
              <a:lnSpc>
                <a:spcPct val="100000"/>
              </a:lnSpc>
              <a:spcBef>
                <a:spcPts val="105"/>
              </a:spcBef>
              <a:buChar char="•"/>
              <a:tabLst>
                <a:tab pos="288290" algn="l"/>
              </a:tabLst>
            </a:pPr>
            <a:r>
              <a:rPr sz="1800" spc="-15" dirty="0">
                <a:latin typeface="Calibri"/>
                <a:cs typeface="Calibri"/>
              </a:rPr>
              <a:t>Record </a:t>
            </a:r>
            <a:r>
              <a:rPr sz="1800" spc="-5" dirty="0">
                <a:latin typeface="Calibri"/>
                <a:cs typeface="Calibri"/>
              </a:rPr>
              <a:t>CHANGES </a:t>
            </a:r>
            <a:r>
              <a:rPr sz="1800" dirty="0">
                <a:latin typeface="Calibri"/>
                <a:cs typeface="Calibri"/>
              </a:rPr>
              <a:t>on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Template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517135" y="1914967"/>
            <a:ext cx="1811020" cy="1468120"/>
          </a:xfrm>
          <a:custGeom>
            <a:avLst/>
            <a:gdLst/>
            <a:ahLst/>
            <a:cxnLst/>
            <a:rect l="l" t="t" r="r" b="b"/>
            <a:pathLst>
              <a:path w="1811020" h="1468120">
                <a:moveTo>
                  <a:pt x="1052055" y="1247787"/>
                </a:moveTo>
                <a:lnTo>
                  <a:pt x="758456" y="1247787"/>
                </a:lnTo>
                <a:lnTo>
                  <a:pt x="905255" y="1467985"/>
                </a:lnTo>
                <a:lnTo>
                  <a:pt x="1052055" y="1247787"/>
                </a:lnTo>
                <a:close/>
              </a:path>
              <a:path w="1811020" h="1468120">
                <a:moveTo>
                  <a:pt x="941955" y="953852"/>
                </a:moveTo>
                <a:lnTo>
                  <a:pt x="868556" y="953852"/>
                </a:lnTo>
                <a:lnTo>
                  <a:pt x="868556" y="1247787"/>
                </a:lnTo>
                <a:lnTo>
                  <a:pt x="941955" y="1247787"/>
                </a:lnTo>
                <a:lnTo>
                  <a:pt x="941955" y="953852"/>
                </a:lnTo>
                <a:close/>
              </a:path>
              <a:path w="1811020" h="1468120">
                <a:moveTo>
                  <a:pt x="1810512" y="0"/>
                </a:moveTo>
                <a:lnTo>
                  <a:pt x="0" y="0"/>
                </a:lnTo>
                <a:lnTo>
                  <a:pt x="0" y="953852"/>
                </a:lnTo>
                <a:lnTo>
                  <a:pt x="1810512" y="953852"/>
                </a:lnTo>
                <a:lnTo>
                  <a:pt x="1810512" y="0"/>
                </a:lnTo>
                <a:close/>
              </a:path>
            </a:pathLst>
          </a:custGeom>
          <a:solidFill>
            <a:srgbClr val="49BF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17135" y="1914966"/>
            <a:ext cx="1811020" cy="1468120"/>
          </a:xfrm>
          <a:custGeom>
            <a:avLst/>
            <a:gdLst/>
            <a:ahLst/>
            <a:cxnLst/>
            <a:rect l="l" t="t" r="r" b="b"/>
            <a:pathLst>
              <a:path w="1811020" h="1468120">
                <a:moveTo>
                  <a:pt x="1810512" y="953853"/>
                </a:moveTo>
                <a:lnTo>
                  <a:pt x="941955" y="953853"/>
                </a:lnTo>
                <a:lnTo>
                  <a:pt x="941955" y="1247788"/>
                </a:lnTo>
                <a:lnTo>
                  <a:pt x="1052055" y="1247788"/>
                </a:lnTo>
                <a:lnTo>
                  <a:pt x="905256" y="1467986"/>
                </a:lnTo>
                <a:lnTo>
                  <a:pt x="758457" y="1247788"/>
                </a:lnTo>
                <a:lnTo>
                  <a:pt x="868556" y="1247788"/>
                </a:lnTo>
                <a:lnTo>
                  <a:pt x="868556" y="953853"/>
                </a:lnTo>
                <a:lnTo>
                  <a:pt x="0" y="953853"/>
                </a:lnTo>
                <a:lnTo>
                  <a:pt x="0" y="0"/>
                </a:lnTo>
                <a:lnTo>
                  <a:pt x="1810512" y="0"/>
                </a:lnTo>
                <a:lnTo>
                  <a:pt x="1810512" y="953853"/>
                </a:lnTo>
                <a:close/>
              </a:path>
            </a:pathLst>
          </a:custGeom>
          <a:ln w="12700">
            <a:solidFill>
              <a:srgbClr val="49BF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911820" y="2086355"/>
            <a:ext cx="1021715" cy="544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300" spc="-7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300" dirty="0">
                <a:solidFill>
                  <a:srgbClr val="FFFFFF"/>
                </a:solidFill>
                <a:latin typeface="Calibri"/>
                <a:cs typeface="Calibri"/>
              </a:rPr>
              <a:t>oom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321296" y="1754619"/>
            <a:ext cx="5444490" cy="1275080"/>
          </a:xfrm>
          <a:prstGeom prst="rect">
            <a:avLst/>
          </a:prstGeom>
          <a:solidFill>
            <a:srgbClr val="D0E7D8">
              <a:alpha val="90199"/>
            </a:srgbClr>
          </a:solidFill>
        </p:spPr>
        <p:txBody>
          <a:bodyPr vert="horz" wrap="square" lIns="0" tIns="196215" rIns="0" bIns="0" rtlCol="0">
            <a:spAutoFit/>
          </a:bodyPr>
          <a:lstStyle/>
          <a:p>
            <a:pPr marL="116205">
              <a:lnSpc>
                <a:spcPct val="100000"/>
              </a:lnSpc>
              <a:spcBef>
                <a:spcPts val="1545"/>
              </a:spcBef>
            </a:pPr>
            <a:r>
              <a:rPr sz="1800" spc="-5" dirty="0">
                <a:latin typeface="Calibri"/>
                <a:cs typeface="Calibri"/>
              </a:rPr>
              <a:t>Upon </a:t>
            </a:r>
            <a:r>
              <a:rPr sz="1800" spc="-10" dirty="0">
                <a:latin typeface="Calibri"/>
                <a:cs typeface="Calibri"/>
              </a:rPr>
              <a:t>arrival </a:t>
            </a:r>
            <a:r>
              <a:rPr sz="1800" spc="-5" dirty="0">
                <a:latin typeface="Calibri"/>
                <a:cs typeface="Calibri"/>
              </a:rPr>
              <a:t>in </a:t>
            </a:r>
            <a:r>
              <a:rPr sz="1800" spc="-15" dirty="0">
                <a:latin typeface="Calibri"/>
                <a:cs typeface="Calibri"/>
              </a:rPr>
              <a:t>Breakout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Room</a:t>
            </a:r>
            <a:endParaRPr sz="1800">
              <a:latin typeface="Calibri"/>
              <a:cs typeface="Calibri"/>
            </a:endParaRPr>
          </a:p>
          <a:p>
            <a:pPr marL="287655" indent="-171450">
              <a:lnSpc>
                <a:spcPct val="100000"/>
              </a:lnSpc>
              <a:spcBef>
                <a:spcPts val="550"/>
              </a:spcBef>
              <a:buChar char="•"/>
              <a:tabLst>
                <a:tab pos="288290" algn="l"/>
              </a:tabLst>
            </a:pPr>
            <a:r>
              <a:rPr sz="1800" spc="-5" dirty="0">
                <a:latin typeface="Calibri"/>
                <a:cs typeface="Calibri"/>
              </a:rPr>
              <a:t>Click on </a:t>
            </a:r>
            <a:r>
              <a:rPr sz="1800" spc="-10" dirty="0">
                <a:latin typeface="Calibri"/>
                <a:cs typeface="Calibri"/>
              </a:rPr>
              <a:t>Participant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List</a:t>
            </a:r>
            <a:endParaRPr sz="1800">
              <a:latin typeface="Calibri"/>
              <a:cs typeface="Calibri"/>
            </a:endParaRPr>
          </a:p>
          <a:p>
            <a:pPr marL="287655" indent="-171450">
              <a:lnSpc>
                <a:spcPct val="100000"/>
              </a:lnSpc>
              <a:spcBef>
                <a:spcPts val="140"/>
              </a:spcBef>
              <a:buChar char="•"/>
              <a:tabLst>
                <a:tab pos="288290" algn="l"/>
              </a:tabLst>
            </a:pPr>
            <a:r>
              <a:rPr sz="1800" spc="-5" dirty="0">
                <a:latin typeface="Calibri"/>
                <a:cs typeface="Calibri"/>
              </a:rPr>
              <a:t>Unmute </a:t>
            </a:r>
            <a:r>
              <a:rPr sz="1800" spc="-10" dirty="0">
                <a:latin typeface="Calibri"/>
                <a:cs typeface="Calibri"/>
              </a:rPr>
              <a:t>your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Microphone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517135" y="307300"/>
            <a:ext cx="1811020" cy="1468120"/>
          </a:xfrm>
          <a:custGeom>
            <a:avLst/>
            <a:gdLst/>
            <a:ahLst/>
            <a:cxnLst/>
            <a:rect l="l" t="t" r="r" b="b"/>
            <a:pathLst>
              <a:path w="1811020" h="1468120">
                <a:moveTo>
                  <a:pt x="1052055" y="1247788"/>
                </a:moveTo>
                <a:lnTo>
                  <a:pt x="758456" y="1247788"/>
                </a:lnTo>
                <a:lnTo>
                  <a:pt x="905255" y="1467986"/>
                </a:lnTo>
                <a:lnTo>
                  <a:pt x="1052055" y="1247788"/>
                </a:lnTo>
                <a:close/>
              </a:path>
              <a:path w="1811020" h="1468120">
                <a:moveTo>
                  <a:pt x="941955" y="953853"/>
                </a:moveTo>
                <a:lnTo>
                  <a:pt x="868556" y="953853"/>
                </a:lnTo>
                <a:lnTo>
                  <a:pt x="868556" y="1247788"/>
                </a:lnTo>
                <a:lnTo>
                  <a:pt x="941955" y="1247788"/>
                </a:lnTo>
                <a:lnTo>
                  <a:pt x="941955" y="953853"/>
                </a:lnTo>
                <a:close/>
              </a:path>
              <a:path w="1811020" h="1468120">
                <a:moveTo>
                  <a:pt x="1810512" y="0"/>
                </a:moveTo>
                <a:lnTo>
                  <a:pt x="0" y="0"/>
                </a:lnTo>
                <a:lnTo>
                  <a:pt x="0" y="953853"/>
                </a:lnTo>
                <a:lnTo>
                  <a:pt x="1810512" y="953853"/>
                </a:lnTo>
                <a:lnTo>
                  <a:pt x="1810512" y="0"/>
                </a:lnTo>
                <a:close/>
              </a:path>
            </a:pathLst>
          </a:custGeom>
          <a:solidFill>
            <a:srgbClr val="70AD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517135" y="307301"/>
            <a:ext cx="1811020" cy="1468120"/>
          </a:xfrm>
          <a:custGeom>
            <a:avLst/>
            <a:gdLst/>
            <a:ahLst/>
            <a:cxnLst/>
            <a:rect l="l" t="t" r="r" b="b"/>
            <a:pathLst>
              <a:path w="1811020" h="1468120">
                <a:moveTo>
                  <a:pt x="1810512" y="953853"/>
                </a:moveTo>
                <a:lnTo>
                  <a:pt x="941955" y="953853"/>
                </a:lnTo>
                <a:lnTo>
                  <a:pt x="941955" y="1247788"/>
                </a:lnTo>
                <a:lnTo>
                  <a:pt x="1052055" y="1247788"/>
                </a:lnTo>
                <a:lnTo>
                  <a:pt x="905256" y="1467986"/>
                </a:lnTo>
                <a:lnTo>
                  <a:pt x="758457" y="1247788"/>
                </a:lnTo>
                <a:lnTo>
                  <a:pt x="868556" y="1247788"/>
                </a:lnTo>
                <a:lnTo>
                  <a:pt x="868556" y="953853"/>
                </a:lnTo>
                <a:lnTo>
                  <a:pt x="0" y="953853"/>
                </a:lnTo>
                <a:lnTo>
                  <a:pt x="0" y="0"/>
                </a:lnTo>
                <a:lnTo>
                  <a:pt x="1810512" y="0"/>
                </a:lnTo>
                <a:lnTo>
                  <a:pt x="1810512" y="953853"/>
                </a:lnTo>
                <a:close/>
              </a:path>
            </a:pathLst>
          </a:custGeom>
          <a:ln w="12700">
            <a:solidFill>
              <a:srgbClr val="70AD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4827555" y="477011"/>
            <a:ext cx="1189355" cy="544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300" dirty="0"/>
              <a:t>Acce</a:t>
            </a:r>
            <a:r>
              <a:rPr sz="3300" spc="-20" dirty="0"/>
              <a:t>p</a:t>
            </a:r>
            <a:r>
              <a:rPr sz="3300" dirty="0"/>
              <a:t>t</a:t>
            </a:r>
            <a:endParaRPr sz="3300"/>
          </a:p>
        </p:txBody>
      </p:sp>
      <p:sp>
        <p:nvSpPr>
          <p:cNvPr id="29" name="object 29"/>
          <p:cNvSpPr txBox="1"/>
          <p:nvPr/>
        </p:nvSpPr>
        <p:spPr>
          <a:xfrm>
            <a:off x="6321296" y="300950"/>
            <a:ext cx="5444490" cy="967105"/>
          </a:xfrm>
          <a:prstGeom prst="rect">
            <a:avLst/>
          </a:prstGeom>
          <a:solidFill>
            <a:srgbClr val="D5E3CF">
              <a:alpha val="90199"/>
            </a:srgbClr>
          </a:solidFill>
        </p:spPr>
        <p:txBody>
          <a:bodyPr vert="horz" wrap="square" lIns="0" tIns="215900" rIns="0" bIns="0" rtlCol="0">
            <a:spAutoFit/>
          </a:bodyPr>
          <a:lstStyle/>
          <a:p>
            <a:pPr marL="116205" marR="248920">
              <a:lnSpc>
                <a:spcPts val="2020"/>
              </a:lnSpc>
              <a:spcBef>
                <a:spcPts val="1700"/>
              </a:spcBef>
            </a:pPr>
            <a:r>
              <a:rPr sz="1800" spc="-5" dirty="0">
                <a:latin typeface="Calibri"/>
                <a:cs typeface="Calibri"/>
              </a:rPr>
              <a:t>Accept </a:t>
            </a:r>
            <a:r>
              <a:rPr sz="1800" spc="-10" dirty="0">
                <a:latin typeface="Calibri"/>
                <a:cs typeface="Calibri"/>
              </a:rPr>
              <a:t>Zoom </a:t>
            </a:r>
            <a:r>
              <a:rPr sz="1800" spc="-15" dirty="0">
                <a:latin typeface="Calibri"/>
                <a:cs typeface="Calibri"/>
              </a:rPr>
              <a:t>Breakout Room </a:t>
            </a:r>
            <a:r>
              <a:rPr sz="1800" spc="-10" dirty="0">
                <a:latin typeface="Calibri"/>
                <a:cs typeface="Calibri"/>
              </a:rPr>
              <a:t>Invitation </a:t>
            </a:r>
            <a:r>
              <a:rPr sz="1800" dirty="0">
                <a:latin typeface="Calibri"/>
                <a:cs typeface="Calibri"/>
              </a:rPr>
              <a:t>– </a:t>
            </a:r>
            <a:r>
              <a:rPr sz="1800" spc="-5" dirty="0">
                <a:latin typeface="Calibri"/>
                <a:cs typeface="Calibri"/>
              </a:rPr>
              <a:t>Click on </a:t>
            </a:r>
            <a:r>
              <a:rPr sz="1800" spc="-20" dirty="0">
                <a:latin typeface="Calibri"/>
                <a:cs typeface="Calibri"/>
              </a:rPr>
              <a:t>“Join  </a:t>
            </a:r>
            <a:r>
              <a:rPr sz="1800" spc="-15" dirty="0">
                <a:latin typeface="Calibri"/>
                <a:cs typeface="Calibri"/>
              </a:rPr>
              <a:t>Breakout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Room”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86532" y="2039111"/>
            <a:ext cx="6961505" cy="304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72819" marR="965835" indent="3175" algn="ctr">
              <a:lnSpc>
                <a:spcPts val="7800"/>
              </a:lnSpc>
            </a:pPr>
            <a:r>
              <a:rPr sz="7300" b="0" spc="-20" dirty="0">
                <a:solidFill>
                  <a:srgbClr val="FFFFFF"/>
                </a:solidFill>
                <a:latin typeface="Calibri Light"/>
                <a:cs typeface="Calibri Light"/>
              </a:rPr>
              <a:t>Deliverable:  </a:t>
            </a:r>
            <a:r>
              <a:rPr sz="7300" b="0" spc="-5" dirty="0">
                <a:solidFill>
                  <a:srgbClr val="FFFFFF"/>
                </a:solidFill>
                <a:latin typeface="Calibri Light"/>
                <a:cs typeface="Calibri Light"/>
              </a:rPr>
              <a:t>Link Inputs</a:t>
            </a:r>
            <a:r>
              <a:rPr sz="7300" b="0" spc="-8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7300" b="0" spc="-40" dirty="0">
                <a:solidFill>
                  <a:srgbClr val="FFFFFF"/>
                </a:solidFill>
                <a:latin typeface="Calibri Light"/>
                <a:cs typeface="Calibri Light"/>
              </a:rPr>
              <a:t>to</a:t>
            </a:r>
            <a:endParaRPr sz="7300">
              <a:latin typeface="Calibri Light"/>
              <a:cs typeface="Calibri Light"/>
            </a:endParaRPr>
          </a:p>
          <a:p>
            <a:pPr algn="ctr">
              <a:lnSpc>
                <a:spcPts val="7795"/>
              </a:lnSpc>
              <a:tabLst>
                <a:tab pos="6935470" algn="l"/>
              </a:tabLst>
            </a:pPr>
            <a:r>
              <a:rPr sz="7300" u="heavy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300" u="heavy" spc="-1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300" b="0" u="heavy" spc="-15" dirty="0">
                <a:solidFill>
                  <a:srgbClr val="FFFFFF"/>
                </a:solidFill>
                <a:latin typeface="Calibri Light"/>
                <a:cs typeface="Calibri Light"/>
              </a:rPr>
              <a:t>CHANGES </a:t>
            </a:r>
            <a:r>
              <a:rPr sz="7300" b="0" u="heavy" spc="-40" dirty="0">
                <a:solidFill>
                  <a:srgbClr val="FFFFFF"/>
                </a:solidFill>
                <a:latin typeface="Calibri Light"/>
                <a:cs typeface="Calibri Light"/>
              </a:rPr>
              <a:t>to</a:t>
            </a:r>
            <a:r>
              <a:rPr sz="7300" b="0" u="heavy" spc="-5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7300" b="0" u="heavy" spc="-190" dirty="0">
                <a:solidFill>
                  <a:srgbClr val="FFFFFF"/>
                </a:solidFill>
                <a:latin typeface="Calibri Light"/>
                <a:cs typeface="Calibri Light"/>
              </a:rPr>
              <a:t>Test	</a:t>
            </a:r>
            <a:endParaRPr sz="730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6205" y="115192"/>
            <a:ext cx="11939905" cy="6628130"/>
          </a:xfrm>
          <a:custGeom>
            <a:avLst/>
            <a:gdLst/>
            <a:ahLst/>
            <a:cxnLst/>
            <a:rect l="l" t="t" r="r" b="b"/>
            <a:pathLst>
              <a:path w="11939905" h="6628130">
                <a:moveTo>
                  <a:pt x="0" y="0"/>
                </a:moveTo>
                <a:lnTo>
                  <a:pt x="11939588" y="0"/>
                </a:lnTo>
                <a:lnTo>
                  <a:pt x="11939588" y="6627614"/>
                </a:lnTo>
                <a:lnTo>
                  <a:pt x="0" y="662761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99232" y="1883639"/>
            <a:ext cx="6936105" cy="0"/>
          </a:xfrm>
          <a:custGeom>
            <a:avLst/>
            <a:gdLst/>
            <a:ahLst/>
            <a:cxnLst/>
            <a:rect l="l" t="t" r="r" b="b"/>
            <a:pathLst>
              <a:path w="6936105">
                <a:moveTo>
                  <a:pt x="6935760" y="0"/>
                </a:moveTo>
                <a:lnTo>
                  <a:pt x="0" y="1"/>
                </a:lnTo>
              </a:path>
            </a:pathLst>
          </a:custGeom>
          <a:ln w="1270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84625" y="3428998"/>
            <a:ext cx="675640" cy="1287145"/>
          </a:xfrm>
          <a:custGeom>
            <a:avLst/>
            <a:gdLst/>
            <a:ahLst/>
            <a:cxnLst/>
            <a:rect l="l" t="t" r="r" b="b"/>
            <a:pathLst>
              <a:path w="675639" h="1287145">
                <a:moveTo>
                  <a:pt x="0" y="0"/>
                </a:moveTo>
                <a:lnTo>
                  <a:pt x="337691" y="0"/>
                </a:lnTo>
                <a:lnTo>
                  <a:pt x="337691" y="1286933"/>
                </a:lnTo>
                <a:lnTo>
                  <a:pt x="675382" y="1286933"/>
                </a:lnTo>
              </a:path>
            </a:pathLst>
          </a:custGeom>
          <a:ln w="12700">
            <a:solidFill>
              <a:srgbClr val="345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84625" y="3428998"/>
            <a:ext cx="675640" cy="0"/>
          </a:xfrm>
          <a:custGeom>
            <a:avLst/>
            <a:gdLst/>
            <a:ahLst/>
            <a:cxnLst/>
            <a:rect l="l" t="t" r="r" b="b"/>
            <a:pathLst>
              <a:path w="675639">
                <a:moveTo>
                  <a:pt x="0" y="0"/>
                </a:moveTo>
                <a:lnTo>
                  <a:pt x="675382" y="0"/>
                </a:lnTo>
              </a:path>
            </a:pathLst>
          </a:custGeom>
          <a:ln w="12700">
            <a:solidFill>
              <a:srgbClr val="345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84625" y="2142065"/>
            <a:ext cx="675640" cy="1287145"/>
          </a:xfrm>
          <a:custGeom>
            <a:avLst/>
            <a:gdLst/>
            <a:ahLst/>
            <a:cxnLst/>
            <a:rect l="l" t="t" r="r" b="b"/>
            <a:pathLst>
              <a:path w="675639" h="1287145">
                <a:moveTo>
                  <a:pt x="0" y="1286933"/>
                </a:moveTo>
                <a:lnTo>
                  <a:pt x="337691" y="1286933"/>
                </a:lnTo>
                <a:lnTo>
                  <a:pt x="337691" y="0"/>
                </a:lnTo>
                <a:lnTo>
                  <a:pt x="675382" y="0"/>
                </a:lnTo>
              </a:path>
            </a:pathLst>
          </a:custGeom>
          <a:ln w="12700">
            <a:solidFill>
              <a:srgbClr val="345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55079" y="719665"/>
            <a:ext cx="1029969" cy="5419090"/>
          </a:xfrm>
          <a:custGeom>
            <a:avLst/>
            <a:gdLst/>
            <a:ahLst/>
            <a:cxnLst/>
            <a:rect l="l" t="t" r="r" b="b"/>
            <a:pathLst>
              <a:path w="1029970" h="5419090">
                <a:moveTo>
                  <a:pt x="0" y="5418666"/>
                </a:moveTo>
                <a:lnTo>
                  <a:pt x="0" y="0"/>
                </a:lnTo>
                <a:lnTo>
                  <a:pt x="1029545" y="0"/>
                </a:lnTo>
                <a:lnTo>
                  <a:pt x="1029545" y="5418666"/>
                </a:lnTo>
                <a:lnTo>
                  <a:pt x="0" y="5418666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55079" y="719665"/>
            <a:ext cx="1029969" cy="5419090"/>
          </a:xfrm>
          <a:custGeom>
            <a:avLst/>
            <a:gdLst/>
            <a:ahLst/>
            <a:cxnLst/>
            <a:rect l="l" t="t" r="r" b="b"/>
            <a:pathLst>
              <a:path w="1029970" h="5419090">
                <a:moveTo>
                  <a:pt x="0" y="5418667"/>
                </a:moveTo>
                <a:lnTo>
                  <a:pt x="0" y="0"/>
                </a:lnTo>
                <a:lnTo>
                  <a:pt x="1029546" y="0"/>
                </a:lnTo>
                <a:lnTo>
                  <a:pt x="1029546" y="5418667"/>
                </a:lnTo>
                <a:lnTo>
                  <a:pt x="0" y="5418667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541677" y="756102"/>
            <a:ext cx="971550" cy="53435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130"/>
              </a:lnSpc>
            </a:pPr>
            <a:r>
              <a:rPr sz="610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6100" spc="-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610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6100" spc="-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6100" spc="-6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6100" dirty="0">
                <a:solidFill>
                  <a:srgbClr val="FFFFFF"/>
                </a:solidFill>
                <a:latin typeface="Calibri"/>
                <a:cs typeface="Calibri"/>
              </a:rPr>
              <a:t>S </a:t>
            </a:r>
            <a:r>
              <a:rPr sz="6100" spc="-6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6100" dirty="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sz="6100" spc="-54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61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6100" spc="-7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61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61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260007" y="1627291"/>
            <a:ext cx="3376929" cy="1029969"/>
          </a:xfrm>
          <a:custGeom>
            <a:avLst/>
            <a:gdLst/>
            <a:ahLst/>
            <a:cxnLst/>
            <a:rect l="l" t="t" r="r" b="b"/>
            <a:pathLst>
              <a:path w="3376929" h="1029969">
                <a:moveTo>
                  <a:pt x="0" y="0"/>
                </a:moveTo>
                <a:lnTo>
                  <a:pt x="3376913" y="0"/>
                </a:lnTo>
                <a:lnTo>
                  <a:pt x="3376913" y="1029546"/>
                </a:lnTo>
                <a:lnTo>
                  <a:pt x="0" y="102954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260007" y="1627291"/>
            <a:ext cx="3376929" cy="1029969"/>
          </a:xfrm>
          <a:prstGeom prst="rect">
            <a:avLst/>
          </a:prstGeom>
          <a:solidFill>
            <a:srgbClr val="4472C4"/>
          </a:solidFill>
        </p:spPr>
        <p:txBody>
          <a:bodyPr vert="horz" wrap="square" lIns="0" tIns="8255" rIns="0" bIns="0" rtlCol="0">
            <a:spAutoFit/>
          </a:bodyPr>
          <a:lstStyle/>
          <a:p>
            <a:pPr marL="560070" marR="552450" algn="ctr">
              <a:lnSpc>
                <a:spcPct val="92600"/>
              </a:lnSpc>
              <a:spcBef>
                <a:spcPts val="65"/>
              </a:spcBef>
            </a:pPr>
            <a:r>
              <a:rPr sz="2300" spc="-10" dirty="0"/>
              <a:t>Process </a:t>
            </a:r>
            <a:r>
              <a:rPr sz="2300" spc="-5" dirty="0"/>
              <a:t>Map </a:t>
            </a:r>
            <a:r>
              <a:rPr sz="2300" dirty="0"/>
              <a:t>–  Opportunities </a:t>
            </a:r>
            <a:r>
              <a:rPr sz="2300" spc="-20" dirty="0"/>
              <a:t>for  </a:t>
            </a:r>
            <a:r>
              <a:rPr sz="2300" spc="-10" dirty="0"/>
              <a:t>Improvement</a:t>
            </a:r>
            <a:r>
              <a:rPr sz="2300" spc="-90" dirty="0"/>
              <a:t> </a:t>
            </a:r>
            <a:r>
              <a:rPr sz="2300" dirty="0"/>
              <a:t>(OFI)</a:t>
            </a:r>
            <a:endParaRPr sz="2300"/>
          </a:p>
        </p:txBody>
      </p:sp>
      <p:sp>
        <p:nvSpPr>
          <p:cNvPr id="10" name="object 10"/>
          <p:cNvSpPr/>
          <p:nvPr/>
        </p:nvSpPr>
        <p:spPr>
          <a:xfrm>
            <a:off x="5260007" y="2914225"/>
            <a:ext cx="3376929" cy="1029969"/>
          </a:xfrm>
          <a:custGeom>
            <a:avLst/>
            <a:gdLst/>
            <a:ahLst/>
            <a:cxnLst/>
            <a:rect l="l" t="t" r="r" b="b"/>
            <a:pathLst>
              <a:path w="3376929" h="1029970">
                <a:moveTo>
                  <a:pt x="0" y="0"/>
                </a:moveTo>
                <a:lnTo>
                  <a:pt x="3376913" y="0"/>
                </a:lnTo>
                <a:lnTo>
                  <a:pt x="3376913" y="1029546"/>
                </a:lnTo>
                <a:lnTo>
                  <a:pt x="0" y="102954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260007" y="2914225"/>
            <a:ext cx="3376929" cy="1029969"/>
          </a:xfrm>
          <a:prstGeom prst="rect">
            <a:avLst/>
          </a:prstGeom>
          <a:solidFill>
            <a:srgbClr val="4472C4"/>
          </a:solidFill>
        </p:spPr>
        <p:txBody>
          <a:bodyPr vert="horz" wrap="square" lIns="0" tIns="304800" rIns="0" bIns="0" rtlCol="0">
            <a:spAutoFit/>
          </a:bodyPr>
          <a:lstStyle/>
          <a:p>
            <a:pPr marL="226695">
              <a:lnSpc>
                <a:spcPct val="100000"/>
              </a:lnSpc>
              <a:spcBef>
                <a:spcPts val="2400"/>
              </a:spcBef>
            </a:pPr>
            <a:r>
              <a:rPr sz="2300" spc="-25" dirty="0">
                <a:solidFill>
                  <a:srgbClr val="FFFFFF"/>
                </a:solidFill>
                <a:latin typeface="Calibri"/>
                <a:cs typeface="Calibri"/>
              </a:rPr>
              <a:t>Voice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Customer</a:t>
            </a:r>
            <a:r>
              <a:rPr sz="23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(VOC)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260007" y="4201158"/>
            <a:ext cx="3376929" cy="1029969"/>
          </a:xfrm>
          <a:custGeom>
            <a:avLst/>
            <a:gdLst/>
            <a:ahLst/>
            <a:cxnLst/>
            <a:rect l="l" t="t" r="r" b="b"/>
            <a:pathLst>
              <a:path w="3376929" h="1029970">
                <a:moveTo>
                  <a:pt x="0" y="0"/>
                </a:moveTo>
                <a:lnTo>
                  <a:pt x="3376913" y="0"/>
                </a:lnTo>
                <a:lnTo>
                  <a:pt x="3376913" y="1029546"/>
                </a:lnTo>
                <a:lnTo>
                  <a:pt x="0" y="102954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260007" y="4201158"/>
            <a:ext cx="3376929" cy="1029969"/>
          </a:xfrm>
          <a:prstGeom prst="rect">
            <a:avLst/>
          </a:prstGeom>
          <a:solidFill>
            <a:srgbClr val="4472C4"/>
          </a:solidFill>
        </p:spPr>
        <p:txBody>
          <a:bodyPr vert="horz" wrap="square" lIns="0" tIns="304165" rIns="0" bIns="0" rtlCol="0">
            <a:spAutoFit/>
          </a:bodyPr>
          <a:lstStyle/>
          <a:p>
            <a:pPr marL="149225">
              <a:lnSpc>
                <a:spcPct val="100000"/>
              </a:lnSpc>
              <a:spcBef>
                <a:spcPts val="2395"/>
              </a:spcBef>
            </a:pPr>
            <a:r>
              <a:rPr sz="2300" spc="-15" dirty="0">
                <a:solidFill>
                  <a:srgbClr val="FFFFFF"/>
                </a:solidFill>
                <a:latin typeface="Calibri"/>
                <a:cs typeface="Calibri"/>
              </a:rPr>
              <a:t>Root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Cause Analysis</a:t>
            </a:r>
            <a:r>
              <a:rPr sz="23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(RCA)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47211" y="3428997"/>
            <a:ext cx="675640" cy="1287145"/>
          </a:xfrm>
          <a:custGeom>
            <a:avLst/>
            <a:gdLst/>
            <a:ahLst/>
            <a:cxnLst/>
            <a:rect l="l" t="t" r="r" b="b"/>
            <a:pathLst>
              <a:path w="675639" h="1287145">
                <a:moveTo>
                  <a:pt x="0" y="0"/>
                </a:moveTo>
                <a:lnTo>
                  <a:pt x="337691" y="0"/>
                </a:lnTo>
                <a:lnTo>
                  <a:pt x="337691" y="1286933"/>
                </a:lnTo>
                <a:lnTo>
                  <a:pt x="675382" y="1286933"/>
                </a:lnTo>
              </a:path>
            </a:pathLst>
          </a:custGeom>
          <a:ln w="12700">
            <a:solidFill>
              <a:srgbClr val="345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47211" y="3428997"/>
            <a:ext cx="675640" cy="0"/>
          </a:xfrm>
          <a:custGeom>
            <a:avLst/>
            <a:gdLst/>
            <a:ahLst/>
            <a:cxnLst/>
            <a:rect l="l" t="t" r="r" b="b"/>
            <a:pathLst>
              <a:path w="675639">
                <a:moveTo>
                  <a:pt x="0" y="0"/>
                </a:moveTo>
                <a:lnTo>
                  <a:pt x="675382" y="0"/>
                </a:lnTo>
              </a:path>
            </a:pathLst>
          </a:custGeom>
          <a:ln w="12700">
            <a:solidFill>
              <a:srgbClr val="345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47211" y="2142064"/>
            <a:ext cx="675640" cy="1287145"/>
          </a:xfrm>
          <a:custGeom>
            <a:avLst/>
            <a:gdLst/>
            <a:ahLst/>
            <a:cxnLst/>
            <a:rect l="l" t="t" r="r" b="b"/>
            <a:pathLst>
              <a:path w="675639" h="1287145">
                <a:moveTo>
                  <a:pt x="0" y="1286933"/>
                </a:moveTo>
                <a:lnTo>
                  <a:pt x="337691" y="1286933"/>
                </a:lnTo>
                <a:lnTo>
                  <a:pt x="337691" y="0"/>
                </a:lnTo>
                <a:lnTo>
                  <a:pt x="675382" y="0"/>
                </a:lnTo>
              </a:path>
            </a:pathLst>
          </a:custGeom>
          <a:ln w="12700">
            <a:solidFill>
              <a:srgbClr val="345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17667" y="719664"/>
            <a:ext cx="1029969" cy="5419090"/>
          </a:xfrm>
          <a:custGeom>
            <a:avLst/>
            <a:gdLst/>
            <a:ahLst/>
            <a:cxnLst/>
            <a:rect l="l" t="t" r="r" b="b"/>
            <a:pathLst>
              <a:path w="1029969" h="5419090">
                <a:moveTo>
                  <a:pt x="0" y="5418666"/>
                </a:moveTo>
                <a:lnTo>
                  <a:pt x="0" y="0"/>
                </a:lnTo>
                <a:lnTo>
                  <a:pt x="1029545" y="0"/>
                </a:lnTo>
                <a:lnTo>
                  <a:pt x="1029545" y="5418666"/>
                </a:lnTo>
                <a:lnTo>
                  <a:pt x="0" y="5418666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17667" y="719664"/>
            <a:ext cx="1029969" cy="5419090"/>
          </a:xfrm>
          <a:custGeom>
            <a:avLst/>
            <a:gdLst/>
            <a:ahLst/>
            <a:cxnLst/>
            <a:rect l="l" t="t" r="r" b="b"/>
            <a:pathLst>
              <a:path w="1029969" h="5419090">
                <a:moveTo>
                  <a:pt x="0" y="5418667"/>
                </a:moveTo>
                <a:lnTo>
                  <a:pt x="0" y="0"/>
                </a:lnTo>
                <a:lnTo>
                  <a:pt x="1029546" y="0"/>
                </a:lnTo>
                <a:lnTo>
                  <a:pt x="1029546" y="5418667"/>
                </a:lnTo>
                <a:lnTo>
                  <a:pt x="0" y="5418667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904263" y="756102"/>
            <a:ext cx="971550" cy="53435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130"/>
              </a:lnSpc>
            </a:pPr>
            <a:r>
              <a:rPr sz="610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6100" spc="-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610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6100" spc="-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6100" spc="-6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6100" dirty="0">
                <a:solidFill>
                  <a:srgbClr val="FFFFFF"/>
                </a:solidFill>
                <a:latin typeface="Calibri"/>
                <a:cs typeface="Calibri"/>
              </a:rPr>
              <a:t>S </a:t>
            </a:r>
            <a:r>
              <a:rPr sz="6100" spc="-6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6100" dirty="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sz="6100" spc="-54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61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6100" spc="-7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61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61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622595" y="1627290"/>
            <a:ext cx="3376929" cy="1029969"/>
          </a:xfrm>
          <a:custGeom>
            <a:avLst/>
            <a:gdLst/>
            <a:ahLst/>
            <a:cxnLst/>
            <a:rect l="l" t="t" r="r" b="b"/>
            <a:pathLst>
              <a:path w="3376929" h="1029969">
                <a:moveTo>
                  <a:pt x="0" y="0"/>
                </a:moveTo>
                <a:lnTo>
                  <a:pt x="3376913" y="0"/>
                </a:lnTo>
                <a:lnTo>
                  <a:pt x="3376913" y="1029546"/>
                </a:lnTo>
                <a:lnTo>
                  <a:pt x="0" y="102954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622595" y="1627290"/>
            <a:ext cx="3376929" cy="1029969"/>
          </a:xfrm>
          <a:prstGeom prst="rect">
            <a:avLst/>
          </a:prstGeom>
          <a:solidFill>
            <a:srgbClr val="4472C4"/>
          </a:solidFill>
        </p:spPr>
        <p:txBody>
          <a:bodyPr vert="horz" wrap="square" lIns="0" tIns="8255" rIns="0" bIns="0" rtlCol="0">
            <a:spAutoFit/>
          </a:bodyPr>
          <a:lstStyle/>
          <a:p>
            <a:pPr marL="487045" marR="479425" indent="-635" algn="ctr">
              <a:lnSpc>
                <a:spcPct val="92600"/>
              </a:lnSpc>
              <a:spcBef>
                <a:spcPts val="65"/>
              </a:spcBef>
            </a:pPr>
            <a:r>
              <a:rPr sz="2300" spc="-10" dirty="0"/>
              <a:t>Process </a:t>
            </a:r>
            <a:r>
              <a:rPr sz="2300" spc="-5" dirty="0"/>
              <a:t>Map </a:t>
            </a:r>
            <a:r>
              <a:rPr sz="2300" dirty="0"/>
              <a:t>–  Opportunities </a:t>
            </a:r>
            <a:r>
              <a:rPr sz="2300" spc="-20" dirty="0"/>
              <a:t>for  </a:t>
            </a:r>
            <a:r>
              <a:rPr sz="2300" spc="-10" dirty="0"/>
              <a:t>Improvement</a:t>
            </a:r>
            <a:r>
              <a:rPr sz="2300" spc="-90" dirty="0"/>
              <a:t> </a:t>
            </a:r>
            <a:r>
              <a:rPr sz="2300" dirty="0"/>
              <a:t>(OFI*)</a:t>
            </a:r>
            <a:endParaRPr sz="2300"/>
          </a:p>
        </p:txBody>
      </p:sp>
      <p:sp>
        <p:nvSpPr>
          <p:cNvPr id="10" name="object 10"/>
          <p:cNvSpPr/>
          <p:nvPr/>
        </p:nvSpPr>
        <p:spPr>
          <a:xfrm>
            <a:off x="3622595" y="2914224"/>
            <a:ext cx="3376929" cy="1029969"/>
          </a:xfrm>
          <a:custGeom>
            <a:avLst/>
            <a:gdLst/>
            <a:ahLst/>
            <a:cxnLst/>
            <a:rect l="l" t="t" r="r" b="b"/>
            <a:pathLst>
              <a:path w="3376929" h="1029970">
                <a:moveTo>
                  <a:pt x="0" y="0"/>
                </a:moveTo>
                <a:lnTo>
                  <a:pt x="3376913" y="0"/>
                </a:lnTo>
                <a:lnTo>
                  <a:pt x="3376913" y="1029546"/>
                </a:lnTo>
                <a:lnTo>
                  <a:pt x="0" y="102954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622595" y="2914224"/>
            <a:ext cx="3376929" cy="1029969"/>
          </a:xfrm>
          <a:prstGeom prst="rect">
            <a:avLst/>
          </a:prstGeom>
          <a:solidFill>
            <a:srgbClr val="4472C4"/>
          </a:solidFill>
        </p:spPr>
        <p:txBody>
          <a:bodyPr vert="horz" wrap="square" lIns="0" tIns="304800" rIns="0" bIns="0" rtlCol="0">
            <a:spAutoFit/>
          </a:bodyPr>
          <a:lstStyle/>
          <a:p>
            <a:pPr marL="226695">
              <a:lnSpc>
                <a:spcPct val="100000"/>
              </a:lnSpc>
              <a:spcBef>
                <a:spcPts val="2400"/>
              </a:spcBef>
            </a:pPr>
            <a:r>
              <a:rPr sz="2300" spc="-25" dirty="0">
                <a:solidFill>
                  <a:srgbClr val="FFFFFF"/>
                </a:solidFill>
                <a:latin typeface="Calibri"/>
                <a:cs typeface="Calibri"/>
              </a:rPr>
              <a:t>Voice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Customer</a:t>
            </a:r>
            <a:r>
              <a:rPr sz="23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(VOC)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622595" y="4201157"/>
            <a:ext cx="3376929" cy="1029969"/>
          </a:xfrm>
          <a:custGeom>
            <a:avLst/>
            <a:gdLst/>
            <a:ahLst/>
            <a:cxnLst/>
            <a:rect l="l" t="t" r="r" b="b"/>
            <a:pathLst>
              <a:path w="3376929" h="1029970">
                <a:moveTo>
                  <a:pt x="0" y="0"/>
                </a:moveTo>
                <a:lnTo>
                  <a:pt x="3376913" y="0"/>
                </a:lnTo>
                <a:lnTo>
                  <a:pt x="3376913" y="1029546"/>
                </a:lnTo>
                <a:lnTo>
                  <a:pt x="0" y="102954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622595" y="4201157"/>
            <a:ext cx="3376929" cy="1029969"/>
          </a:xfrm>
          <a:prstGeom prst="rect">
            <a:avLst/>
          </a:prstGeom>
          <a:solidFill>
            <a:srgbClr val="4472C4"/>
          </a:solidFill>
        </p:spPr>
        <p:txBody>
          <a:bodyPr vert="horz" wrap="square" lIns="0" tIns="304165" rIns="0" bIns="0" rtlCol="0">
            <a:spAutoFit/>
          </a:bodyPr>
          <a:lstStyle/>
          <a:p>
            <a:pPr marL="149225">
              <a:lnSpc>
                <a:spcPct val="100000"/>
              </a:lnSpc>
              <a:spcBef>
                <a:spcPts val="2395"/>
              </a:spcBef>
            </a:pPr>
            <a:r>
              <a:rPr sz="2300" spc="-15" dirty="0">
                <a:solidFill>
                  <a:srgbClr val="FFFFFF"/>
                </a:solidFill>
                <a:latin typeface="Calibri"/>
                <a:cs typeface="Calibri"/>
              </a:rPr>
              <a:t>Root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Cause Analysis</a:t>
            </a:r>
            <a:r>
              <a:rPr sz="23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(RCA)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946390" y="1567149"/>
            <a:ext cx="2152650" cy="923925"/>
          </a:xfrm>
          <a:custGeom>
            <a:avLst/>
            <a:gdLst/>
            <a:ahLst/>
            <a:cxnLst/>
            <a:rect l="l" t="t" r="r" b="b"/>
            <a:pathLst>
              <a:path w="2152650" h="923925">
                <a:moveTo>
                  <a:pt x="0" y="0"/>
                </a:moveTo>
                <a:lnTo>
                  <a:pt x="2152177" y="0"/>
                </a:lnTo>
                <a:lnTo>
                  <a:pt x="2152177" y="923330"/>
                </a:lnTo>
                <a:lnTo>
                  <a:pt x="0" y="92333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025131" y="1600200"/>
            <a:ext cx="199390" cy="848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25"/>
              </a:lnSpc>
            </a:pPr>
            <a:r>
              <a:rPr sz="1800" dirty="0">
                <a:latin typeface="Calibri"/>
                <a:cs typeface="Calibri"/>
              </a:rPr>
              <a:t>1.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25"/>
              </a:lnSpc>
            </a:pPr>
            <a:r>
              <a:rPr sz="1800" dirty="0">
                <a:latin typeface="Calibri"/>
                <a:cs typeface="Calibri"/>
              </a:rPr>
              <a:t>2.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800" dirty="0">
                <a:latin typeface="Calibri"/>
                <a:cs typeface="Calibri"/>
              </a:rPr>
              <a:t>3.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946390" y="2967333"/>
            <a:ext cx="2152650" cy="923925"/>
          </a:xfrm>
          <a:prstGeom prst="rect">
            <a:avLst/>
          </a:prstGeom>
          <a:ln w="38100">
            <a:solidFill>
              <a:srgbClr val="ED7D31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71755">
              <a:lnSpc>
                <a:spcPts val="2135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1.</a:t>
            </a:r>
            <a:endParaRPr sz="1800">
              <a:latin typeface="Calibri"/>
              <a:cs typeface="Calibri"/>
            </a:endParaRPr>
          </a:p>
          <a:p>
            <a:pPr marL="71755">
              <a:lnSpc>
                <a:spcPts val="2135"/>
              </a:lnSpc>
            </a:pPr>
            <a:r>
              <a:rPr sz="1800" dirty="0">
                <a:latin typeface="Calibri"/>
                <a:cs typeface="Calibri"/>
              </a:rPr>
              <a:t>2.</a:t>
            </a:r>
            <a:endParaRPr sz="1800">
              <a:latin typeface="Calibri"/>
              <a:cs typeface="Calibri"/>
            </a:endParaRPr>
          </a:p>
          <a:p>
            <a:pPr marL="71755">
              <a:lnSpc>
                <a:spcPct val="100000"/>
              </a:lnSpc>
              <a:spcBef>
                <a:spcPts val="50"/>
              </a:spcBef>
            </a:pPr>
            <a:r>
              <a:rPr sz="1800" dirty="0">
                <a:latin typeface="Calibri"/>
                <a:cs typeface="Calibri"/>
              </a:rPr>
              <a:t>3.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946390" y="4367519"/>
            <a:ext cx="2152650" cy="923925"/>
          </a:xfrm>
          <a:prstGeom prst="rect">
            <a:avLst/>
          </a:prstGeom>
          <a:ln w="38100">
            <a:solidFill>
              <a:srgbClr val="ED7D31"/>
            </a:solidFill>
          </a:ln>
        </p:spPr>
        <p:txBody>
          <a:bodyPr vert="horz" wrap="square" lIns="0" tIns="14604" rIns="0" bIns="0" rtlCol="0">
            <a:spAutoFit/>
          </a:bodyPr>
          <a:lstStyle/>
          <a:p>
            <a:pPr marL="71755">
              <a:lnSpc>
                <a:spcPts val="2125"/>
              </a:lnSpc>
              <a:spcBef>
                <a:spcPts val="114"/>
              </a:spcBef>
            </a:pPr>
            <a:r>
              <a:rPr sz="1800" dirty="0">
                <a:latin typeface="Calibri"/>
                <a:cs typeface="Calibri"/>
              </a:rPr>
              <a:t>1.</a:t>
            </a:r>
            <a:endParaRPr sz="1800">
              <a:latin typeface="Calibri"/>
              <a:cs typeface="Calibri"/>
            </a:endParaRPr>
          </a:p>
          <a:p>
            <a:pPr marL="71755">
              <a:lnSpc>
                <a:spcPts val="2125"/>
              </a:lnSpc>
            </a:pPr>
            <a:r>
              <a:rPr sz="1800" dirty="0">
                <a:latin typeface="Calibri"/>
                <a:cs typeface="Calibri"/>
              </a:rPr>
              <a:t>2.</a:t>
            </a:r>
            <a:endParaRPr sz="1800">
              <a:latin typeface="Calibri"/>
              <a:cs typeface="Calibri"/>
            </a:endParaRPr>
          </a:p>
          <a:p>
            <a:pPr marL="71755">
              <a:lnSpc>
                <a:spcPct val="100000"/>
              </a:lnSpc>
              <a:spcBef>
                <a:spcPts val="50"/>
              </a:spcBef>
            </a:pPr>
            <a:r>
              <a:rPr sz="1800" dirty="0">
                <a:latin typeface="Calibri"/>
                <a:cs typeface="Calibri"/>
              </a:rPr>
              <a:t>3.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297092" y="952873"/>
            <a:ext cx="3451225" cy="1993900"/>
          </a:xfrm>
          <a:custGeom>
            <a:avLst/>
            <a:gdLst/>
            <a:ahLst/>
            <a:cxnLst/>
            <a:rect l="l" t="t" r="r" b="b"/>
            <a:pathLst>
              <a:path w="3451225" h="1993900">
                <a:moveTo>
                  <a:pt x="2022665" y="1981200"/>
                </a:moveTo>
                <a:lnTo>
                  <a:pt x="1428105" y="1981200"/>
                </a:lnTo>
                <a:lnTo>
                  <a:pt x="1486375" y="1993900"/>
                </a:lnTo>
                <a:lnTo>
                  <a:pt x="1964394" y="1993900"/>
                </a:lnTo>
                <a:lnTo>
                  <a:pt x="2022665" y="1981200"/>
                </a:lnTo>
                <a:close/>
              </a:path>
              <a:path w="3451225" h="1993900">
                <a:moveTo>
                  <a:pt x="2137188" y="1968500"/>
                </a:moveTo>
                <a:lnTo>
                  <a:pt x="1313581" y="1968500"/>
                </a:lnTo>
                <a:lnTo>
                  <a:pt x="1370496" y="1981200"/>
                </a:lnTo>
                <a:lnTo>
                  <a:pt x="2080274" y="1981200"/>
                </a:lnTo>
                <a:lnTo>
                  <a:pt x="2137188" y="1968500"/>
                </a:lnTo>
                <a:close/>
              </a:path>
              <a:path w="3451225" h="1993900">
                <a:moveTo>
                  <a:pt x="2303416" y="50800"/>
                </a:moveTo>
                <a:lnTo>
                  <a:pt x="1147354" y="50800"/>
                </a:lnTo>
                <a:lnTo>
                  <a:pt x="988616" y="88900"/>
                </a:lnTo>
                <a:lnTo>
                  <a:pt x="937527" y="114300"/>
                </a:lnTo>
                <a:lnTo>
                  <a:pt x="790213" y="152400"/>
                </a:lnTo>
                <a:lnTo>
                  <a:pt x="743206" y="177800"/>
                </a:lnTo>
                <a:lnTo>
                  <a:pt x="697305" y="190500"/>
                </a:lnTo>
                <a:lnTo>
                  <a:pt x="652544" y="215900"/>
                </a:lnTo>
                <a:lnTo>
                  <a:pt x="608957" y="241300"/>
                </a:lnTo>
                <a:lnTo>
                  <a:pt x="566579" y="254000"/>
                </a:lnTo>
                <a:lnTo>
                  <a:pt x="525444" y="279400"/>
                </a:lnTo>
                <a:lnTo>
                  <a:pt x="485586" y="304800"/>
                </a:lnTo>
                <a:lnTo>
                  <a:pt x="447039" y="330200"/>
                </a:lnTo>
                <a:lnTo>
                  <a:pt x="409837" y="355600"/>
                </a:lnTo>
                <a:lnTo>
                  <a:pt x="374016" y="381000"/>
                </a:lnTo>
                <a:lnTo>
                  <a:pt x="339608" y="406400"/>
                </a:lnTo>
                <a:lnTo>
                  <a:pt x="306648" y="431800"/>
                </a:lnTo>
                <a:lnTo>
                  <a:pt x="275170" y="457200"/>
                </a:lnTo>
                <a:lnTo>
                  <a:pt x="245209" y="482600"/>
                </a:lnTo>
                <a:lnTo>
                  <a:pt x="216799" y="508000"/>
                </a:lnTo>
                <a:lnTo>
                  <a:pt x="189974" y="546100"/>
                </a:lnTo>
                <a:lnTo>
                  <a:pt x="164767" y="571500"/>
                </a:lnTo>
                <a:lnTo>
                  <a:pt x="141215" y="596900"/>
                </a:lnTo>
                <a:lnTo>
                  <a:pt x="119349" y="635000"/>
                </a:lnTo>
                <a:lnTo>
                  <a:pt x="99206" y="660400"/>
                </a:lnTo>
                <a:lnTo>
                  <a:pt x="80819" y="698500"/>
                </a:lnTo>
                <a:lnTo>
                  <a:pt x="64222" y="723900"/>
                </a:lnTo>
                <a:lnTo>
                  <a:pt x="49449" y="762000"/>
                </a:lnTo>
                <a:lnTo>
                  <a:pt x="36535" y="787400"/>
                </a:lnTo>
                <a:lnTo>
                  <a:pt x="25514" y="825500"/>
                </a:lnTo>
                <a:lnTo>
                  <a:pt x="16420" y="863600"/>
                </a:lnTo>
                <a:lnTo>
                  <a:pt x="9287" y="889000"/>
                </a:lnTo>
                <a:lnTo>
                  <a:pt x="4150" y="927100"/>
                </a:lnTo>
                <a:lnTo>
                  <a:pt x="1043" y="965200"/>
                </a:lnTo>
                <a:lnTo>
                  <a:pt x="0" y="1003300"/>
                </a:lnTo>
                <a:lnTo>
                  <a:pt x="1043" y="1028700"/>
                </a:lnTo>
                <a:lnTo>
                  <a:pt x="4150" y="1066800"/>
                </a:lnTo>
                <a:lnTo>
                  <a:pt x="9287" y="1104900"/>
                </a:lnTo>
                <a:lnTo>
                  <a:pt x="16420" y="1143000"/>
                </a:lnTo>
                <a:lnTo>
                  <a:pt x="25514" y="1168400"/>
                </a:lnTo>
                <a:lnTo>
                  <a:pt x="36535" y="1206500"/>
                </a:lnTo>
                <a:lnTo>
                  <a:pt x="49449" y="1244600"/>
                </a:lnTo>
                <a:lnTo>
                  <a:pt x="64222" y="1270000"/>
                </a:lnTo>
                <a:lnTo>
                  <a:pt x="80819" y="1308100"/>
                </a:lnTo>
                <a:lnTo>
                  <a:pt x="99206" y="1333500"/>
                </a:lnTo>
                <a:lnTo>
                  <a:pt x="119349" y="1371600"/>
                </a:lnTo>
                <a:lnTo>
                  <a:pt x="141215" y="1397000"/>
                </a:lnTo>
                <a:lnTo>
                  <a:pt x="164767" y="1422400"/>
                </a:lnTo>
                <a:lnTo>
                  <a:pt x="189974" y="1460500"/>
                </a:lnTo>
                <a:lnTo>
                  <a:pt x="216799" y="1485900"/>
                </a:lnTo>
                <a:lnTo>
                  <a:pt x="245209" y="1511300"/>
                </a:lnTo>
                <a:lnTo>
                  <a:pt x="275170" y="1536700"/>
                </a:lnTo>
                <a:lnTo>
                  <a:pt x="306648" y="1574800"/>
                </a:lnTo>
                <a:lnTo>
                  <a:pt x="339608" y="1600200"/>
                </a:lnTo>
                <a:lnTo>
                  <a:pt x="374016" y="1625600"/>
                </a:lnTo>
                <a:lnTo>
                  <a:pt x="409837" y="1651000"/>
                </a:lnTo>
                <a:lnTo>
                  <a:pt x="447039" y="1676400"/>
                </a:lnTo>
                <a:lnTo>
                  <a:pt x="485586" y="1689100"/>
                </a:lnTo>
                <a:lnTo>
                  <a:pt x="525444" y="1714500"/>
                </a:lnTo>
                <a:lnTo>
                  <a:pt x="566579" y="1739900"/>
                </a:lnTo>
                <a:lnTo>
                  <a:pt x="608957" y="1765300"/>
                </a:lnTo>
                <a:lnTo>
                  <a:pt x="652544" y="1778000"/>
                </a:lnTo>
                <a:lnTo>
                  <a:pt x="697305" y="1803400"/>
                </a:lnTo>
                <a:lnTo>
                  <a:pt x="743206" y="1816100"/>
                </a:lnTo>
                <a:lnTo>
                  <a:pt x="790213" y="1841500"/>
                </a:lnTo>
                <a:lnTo>
                  <a:pt x="838291" y="1854200"/>
                </a:lnTo>
                <a:lnTo>
                  <a:pt x="887407" y="1879600"/>
                </a:lnTo>
                <a:lnTo>
                  <a:pt x="988616" y="1905000"/>
                </a:lnTo>
                <a:lnTo>
                  <a:pt x="1257397" y="1968500"/>
                </a:lnTo>
                <a:lnTo>
                  <a:pt x="2193373" y="1968500"/>
                </a:lnTo>
                <a:lnTo>
                  <a:pt x="2357207" y="1930400"/>
                </a:lnTo>
                <a:lnTo>
                  <a:pt x="1725385" y="1930400"/>
                </a:lnTo>
                <a:lnTo>
                  <a:pt x="1664909" y="1917700"/>
                </a:lnTo>
                <a:lnTo>
                  <a:pt x="1486919" y="1917700"/>
                </a:lnTo>
                <a:lnTo>
                  <a:pt x="1428860" y="1905000"/>
                </a:lnTo>
                <a:lnTo>
                  <a:pt x="1371499" y="1905000"/>
                </a:lnTo>
                <a:lnTo>
                  <a:pt x="1314872" y="1892300"/>
                </a:lnTo>
                <a:lnTo>
                  <a:pt x="1259017" y="1892300"/>
                </a:lnTo>
                <a:lnTo>
                  <a:pt x="1044064" y="1841500"/>
                </a:lnTo>
                <a:lnTo>
                  <a:pt x="892781" y="1803400"/>
                </a:lnTo>
                <a:lnTo>
                  <a:pt x="844445" y="1778000"/>
                </a:lnTo>
                <a:lnTo>
                  <a:pt x="797215" y="1765300"/>
                </a:lnTo>
                <a:lnTo>
                  <a:pt x="751131" y="1739900"/>
                </a:lnTo>
                <a:lnTo>
                  <a:pt x="706228" y="1727200"/>
                </a:lnTo>
                <a:lnTo>
                  <a:pt x="662545" y="1701800"/>
                </a:lnTo>
                <a:lnTo>
                  <a:pt x="620118" y="1689100"/>
                </a:lnTo>
                <a:lnTo>
                  <a:pt x="578985" y="1663700"/>
                </a:lnTo>
                <a:lnTo>
                  <a:pt x="539183" y="1638300"/>
                </a:lnTo>
                <a:lnTo>
                  <a:pt x="500749" y="1612900"/>
                </a:lnTo>
                <a:lnTo>
                  <a:pt x="463722" y="1600200"/>
                </a:lnTo>
                <a:lnTo>
                  <a:pt x="428137" y="1574800"/>
                </a:lnTo>
                <a:lnTo>
                  <a:pt x="394032" y="1549400"/>
                </a:lnTo>
                <a:lnTo>
                  <a:pt x="361445" y="1524000"/>
                </a:lnTo>
                <a:lnTo>
                  <a:pt x="330412" y="1498600"/>
                </a:lnTo>
                <a:lnTo>
                  <a:pt x="300971" y="1460500"/>
                </a:lnTo>
                <a:lnTo>
                  <a:pt x="273160" y="1435100"/>
                </a:lnTo>
                <a:lnTo>
                  <a:pt x="247015" y="1409700"/>
                </a:lnTo>
                <a:lnTo>
                  <a:pt x="222574" y="1384300"/>
                </a:lnTo>
                <a:lnTo>
                  <a:pt x="199874" y="1346200"/>
                </a:lnTo>
                <a:lnTo>
                  <a:pt x="178953" y="1320800"/>
                </a:lnTo>
                <a:lnTo>
                  <a:pt x="159847" y="1295400"/>
                </a:lnTo>
                <a:lnTo>
                  <a:pt x="142594" y="1257300"/>
                </a:lnTo>
                <a:lnTo>
                  <a:pt x="127231" y="1231900"/>
                </a:lnTo>
                <a:lnTo>
                  <a:pt x="113796" y="1193800"/>
                </a:lnTo>
                <a:lnTo>
                  <a:pt x="102325" y="1168400"/>
                </a:lnTo>
                <a:lnTo>
                  <a:pt x="92857" y="1130300"/>
                </a:lnTo>
                <a:lnTo>
                  <a:pt x="85427" y="1104900"/>
                </a:lnTo>
                <a:lnTo>
                  <a:pt x="80074" y="1066800"/>
                </a:lnTo>
                <a:lnTo>
                  <a:pt x="76835" y="1028700"/>
                </a:lnTo>
                <a:lnTo>
                  <a:pt x="75747" y="1003300"/>
                </a:lnTo>
                <a:lnTo>
                  <a:pt x="76835" y="965200"/>
                </a:lnTo>
                <a:lnTo>
                  <a:pt x="80074" y="927100"/>
                </a:lnTo>
                <a:lnTo>
                  <a:pt x="85427" y="901700"/>
                </a:lnTo>
                <a:lnTo>
                  <a:pt x="92857" y="863600"/>
                </a:lnTo>
                <a:lnTo>
                  <a:pt x="102325" y="838200"/>
                </a:lnTo>
                <a:lnTo>
                  <a:pt x="113796" y="800100"/>
                </a:lnTo>
                <a:lnTo>
                  <a:pt x="127231" y="774700"/>
                </a:lnTo>
                <a:lnTo>
                  <a:pt x="142594" y="736600"/>
                </a:lnTo>
                <a:lnTo>
                  <a:pt x="159847" y="711200"/>
                </a:lnTo>
                <a:lnTo>
                  <a:pt x="178953" y="673100"/>
                </a:lnTo>
                <a:lnTo>
                  <a:pt x="199874" y="647700"/>
                </a:lnTo>
                <a:lnTo>
                  <a:pt x="222574" y="622300"/>
                </a:lnTo>
                <a:lnTo>
                  <a:pt x="247015" y="584200"/>
                </a:lnTo>
                <a:lnTo>
                  <a:pt x="300971" y="533400"/>
                </a:lnTo>
                <a:lnTo>
                  <a:pt x="330412" y="508000"/>
                </a:lnTo>
                <a:lnTo>
                  <a:pt x="361445" y="482600"/>
                </a:lnTo>
                <a:lnTo>
                  <a:pt x="394032" y="457200"/>
                </a:lnTo>
                <a:lnTo>
                  <a:pt x="428137" y="431800"/>
                </a:lnTo>
                <a:lnTo>
                  <a:pt x="463722" y="406400"/>
                </a:lnTo>
                <a:lnTo>
                  <a:pt x="500749" y="381000"/>
                </a:lnTo>
                <a:lnTo>
                  <a:pt x="539183" y="355600"/>
                </a:lnTo>
                <a:lnTo>
                  <a:pt x="578985" y="330200"/>
                </a:lnTo>
                <a:lnTo>
                  <a:pt x="620118" y="317500"/>
                </a:lnTo>
                <a:lnTo>
                  <a:pt x="662545" y="292100"/>
                </a:lnTo>
                <a:lnTo>
                  <a:pt x="706228" y="266700"/>
                </a:lnTo>
                <a:lnTo>
                  <a:pt x="751131" y="254000"/>
                </a:lnTo>
                <a:lnTo>
                  <a:pt x="797215" y="228600"/>
                </a:lnTo>
                <a:lnTo>
                  <a:pt x="942188" y="190500"/>
                </a:lnTo>
                <a:lnTo>
                  <a:pt x="992628" y="165100"/>
                </a:lnTo>
                <a:lnTo>
                  <a:pt x="1149773" y="127000"/>
                </a:lnTo>
                <a:lnTo>
                  <a:pt x="1203972" y="127000"/>
                </a:lnTo>
                <a:lnTo>
                  <a:pt x="1314872" y="101600"/>
                </a:lnTo>
                <a:lnTo>
                  <a:pt x="1371499" y="101600"/>
                </a:lnTo>
                <a:lnTo>
                  <a:pt x="1428860" y="88900"/>
                </a:lnTo>
                <a:lnTo>
                  <a:pt x="1486919" y="88900"/>
                </a:lnTo>
                <a:lnTo>
                  <a:pt x="1545639" y="76200"/>
                </a:lnTo>
                <a:lnTo>
                  <a:pt x="2410131" y="76200"/>
                </a:lnTo>
                <a:lnTo>
                  <a:pt x="2303416" y="50800"/>
                </a:lnTo>
                <a:close/>
              </a:path>
              <a:path w="3451225" h="1993900">
                <a:moveTo>
                  <a:pt x="2410131" y="76200"/>
                </a:moveTo>
                <a:lnTo>
                  <a:pt x="1905131" y="76200"/>
                </a:lnTo>
                <a:lnTo>
                  <a:pt x="1963850" y="88900"/>
                </a:lnTo>
                <a:lnTo>
                  <a:pt x="2021909" y="88900"/>
                </a:lnTo>
                <a:lnTo>
                  <a:pt x="2079271" y="101600"/>
                </a:lnTo>
                <a:lnTo>
                  <a:pt x="2135898" y="101600"/>
                </a:lnTo>
                <a:lnTo>
                  <a:pt x="2246798" y="127000"/>
                </a:lnTo>
                <a:lnTo>
                  <a:pt x="2300997" y="127000"/>
                </a:lnTo>
                <a:lnTo>
                  <a:pt x="2458142" y="165100"/>
                </a:lnTo>
                <a:lnTo>
                  <a:pt x="2508582" y="190500"/>
                </a:lnTo>
                <a:lnTo>
                  <a:pt x="2653555" y="228600"/>
                </a:lnTo>
                <a:lnTo>
                  <a:pt x="2699640" y="254000"/>
                </a:lnTo>
                <a:lnTo>
                  <a:pt x="2744542" y="266700"/>
                </a:lnTo>
                <a:lnTo>
                  <a:pt x="2788226" y="292100"/>
                </a:lnTo>
                <a:lnTo>
                  <a:pt x="2830653" y="317500"/>
                </a:lnTo>
                <a:lnTo>
                  <a:pt x="2871786" y="330200"/>
                </a:lnTo>
                <a:lnTo>
                  <a:pt x="2911587" y="355600"/>
                </a:lnTo>
                <a:lnTo>
                  <a:pt x="2950021" y="381000"/>
                </a:lnTo>
                <a:lnTo>
                  <a:pt x="2987049" y="406400"/>
                </a:lnTo>
                <a:lnTo>
                  <a:pt x="3022634" y="431800"/>
                </a:lnTo>
                <a:lnTo>
                  <a:pt x="3056739" y="457200"/>
                </a:lnTo>
                <a:lnTo>
                  <a:pt x="3089326" y="482600"/>
                </a:lnTo>
                <a:lnTo>
                  <a:pt x="3120359" y="508000"/>
                </a:lnTo>
                <a:lnTo>
                  <a:pt x="3149799" y="533400"/>
                </a:lnTo>
                <a:lnTo>
                  <a:pt x="3203755" y="584200"/>
                </a:lnTo>
                <a:lnTo>
                  <a:pt x="3228196" y="622300"/>
                </a:lnTo>
                <a:lnTo>
                  <a:pt x="3250896" y="647700"/>
                </a:lnTo>
                <a:lnTo>
                  <a:pt x="3271818" y="673100"/>
                </a:lnTo>
                <a:lnTo>
                  <a:pt x="3290924" y="711200"/>
                </a:lnTo>
                <a:lnTo>
                  <a:pt x="3308177" y="736600"/>
                </a:lnTo>
                <a:lnTo>
                  <a:pt x="3323539" y="774700"/>
                </a:lnTo>
                <a:lnTo>
                  <a:pt x="3336975" y="800100"/>
                </a:lnTo>
                <a:lnTo>
                  <a:pt x="3348445" y="838200"/>
                </a:lnTo>
                <a:lnTo>
                  <a:pt x="3357914" y="863600"/>
                </a:lnTo>
                <a:lnTo>
                  <a:pt x="3365343" y="901700"/>
                </a:lnTo>
                <a:lnTo>
                  <a:pt x="3370696" y="927100"/>
                </a:lnTo>
                <a:lnTo>
                  <a:pt x="3373935" y="965200"/>
                </a:lnTo>
                <a:lnTo>
                  <a:pt x="3375023" y="1003300"/>
                </a:lnTo>
                <a:lnTo>
                  <a:pt x="3373935" y="1028700"/>
                </a:lnTo>
                <a:lnTo>
                  <a:pt x="3370696" y="1066800"/>
                </a:lnTo>
                <a:lnTo>
                  <a:pt x="3365343" y="1104900"/>
                </a:lnTo>
                <a:lnTo>
                  <a:pt x="3357914" y="1130300"/>
                </a:lnTo>
                <a:lnTo>
                  <a:pt x="3348445" y="1168400"/>
                </a:lnTo>
                <a:lnTo>
                  <a:pt x="3336975" y="1193800"/>
                </a:lnTo>
                <a:lnTo>
                  <a:pt x="3323539" y="1231900"/>
                </a:lnTo>
                <a:lnTo>
                  <a:pt x="3308177" y="1257300"/>
                </a:lnTo>
                <a:lnTo>
                  <a:pt x="3290924" y="1295400"/>
                </a:lnTo>
                <a:lnTo>
                  <a:pt x="3271818" y="1320800"/>
                </a:lnTo>
                <a:lnTo>
                  <a:pt x="3250896" y="1346200"/>
                </a:lnTo>
                <a:lnTo>
                  <a:pt x="3228196" y="1384300"/>
                </a:lnTo>
                <a:lnTo>
                  <a:pt x="3203755" y="1409700"/>
                </a:lnTo>
                <a:lnTo>
                  <a:pt x="3177611" y="1435100"/>
                </a:lnTo>
                <a:lnTo>
                  <a:pt x="3149799" y="1460500"/>
                </a:lnTo>
                <a:lnTo>
                  <a:pt x="3120359" y="1498600"/>
                </a:lnTo>
                <a:lnTo>
                  <a:pt x="3089326" y="1524000"/>
                </a:lnTo>
                <a:lnTo>
                  <a:pt x="3056739" y="1549400"/>
                </a:lnTo>
                <a:lnTo>
                  <a:pt x="3022634" y="1574800"/>
                </a:lnTo>
                <a:lnTo>
                  <a:pt x="2987049" y="1600200"/>
                </a:lnTo>
                <a:lnTo>
                  <a:pt x="2950021" y="1612900"/>
                </a:lnTo>
                <a:lnTo>
                  <a:pt x="2911587" y="1638300"/>
                </a:lnTo>
                <a:lnTo>
                  <a:pt x="2871786" y="1663700"/>
                </a:lnTo>
                <a:lnTo>
                  <a:pt x="2830653" y="1689100"/>
                </a:lnTo>
                <a:lnTo>
                  <a:pt x="2788226" y="1701800"/>
                </a:lnTo>
                <a:lnTo>
                  <a:pt x="2744542" y="1727200"/>
                </a:lnTo>
                <a:lnTo>
                  <a:pt x="2699640" y="1739900"/>
                </a:lnTo>
                <a:lnTo>
                  <a:pt x="2653555" y="1765300"/>
                </a:lnTo>
                <a:lnTo>
                  <a:pt x="2606326" y="1778000"/>
                </a:lnTo>
                <a:lnTo>
                  <a:pt x="2557989" y="1803400"/>
                </a:lnTo>
                <a:lnTo>
                  <a:pt x="2406706" y="1841500"/>
                </a:lnTo>
                <a:lnTo>
                  <a:pt x="2191752" y="1892300"/>
                </a:lnTo>
                <a:lnTo>
                  <a:pt x="2135898" y="1892300"/>
                </a:lnTo>
                <a:lnTo>
                  <a:pt x="2079271" y="1905000"/>
                </a:lnTo>
                <a:lnTo>
                  <a:pt x="2021909" y="1905000"/>
                </a:lnTo>
                <a:lnTo>
                  <a:pt x="1963850" y="1917700"/>
                </a:lnTo>
                <a:lnTo>
                  <a:pt x="1785861" y="1917700"/>
                </a:lnTo>
                <a:lnTo>
                  <a:pt x="1725385" y="1930400"/>
                </a:lnTo>
                <a:lnTo>
                  <a:pt x="2357207" y="1930400"/>
                </a:lnTo>
                <a:lnTo>
                  <a:pt x="2563363" y="1879600"/>
                </a:lnTo>
                <a:lnTo>
                  <a:pt x="2612479" y="1854200"/>
                </a:lnTo>
                <a:lnTo>
                  <a:pt x="2660558" y="1841500"/>
                </a:lnTo>
                <a:lnTo>
                  <a:pt x="2707565" y="1816100"/>
                </a:lnTo>
                <a:lnTo>
                  <a:pt x="2753466" y="1803400"/>
                </a:lnTo>
                <a:lnTo>
                  <a:pt x="2798227" y="1778000"/>
                </a:lnTo>
                <a:lnTo>
                  <a:pt x="2841813" y="1765300"/>
                </a:lnTo>
                <a:lnTo>
                  <a:pt x="2884191" y="1739900"/>
                </a:lnTo>
                <a:lnTo>
                  <a:pt x="2925326" y="1714500"/>
                </a:lnTo>
                <a:lnTo>
                  <a:pt x="2965185" y="1689100"/>
                </a:lnTo>
                <a:lnTo>
                  <a:pt x="3003732" y="1676400"/>
                </a:lnTo>
                <a:lnTo>
                  <a:pt x="3040933" y="1651000"/>
                </a:lnTo>
                <a:lnTo>
                  <a:pt x="3076755" y="1625600"/>
                </a:lnTo>
                <a:lnTo>
                  <a:pt x="3111163" y="1600200"/>
                </a:lnTo>
                <a:lnTo>
                  <a:pt x="3144123" y="1574800"/>
                </a:lnTo>
                <a:lnTo>
                  <a:pt x="3175600" y="1536700"/>
                </a:lnTo>
                <a:lnTo>
                  <a:pt x="3205561" y="1511300"/>
                </a:lnTo>
                <a:lnTo>
                  <a:pt x="3233972" y="1485900"/>
                </a:lnTo>
                <a:lnTo>
                  <a:pt x="3260797" y="1460500"/>
                </a:lnTo>
                <a:lnTo>
                  <a:pt x="3286003" y="1422400"/>
                </a:lnTo>
                <a:lnTo>
                  <a:pt x="3309556" y="1397000"/>
                </a:lnTo>
                <a:lnTo>
                  <a:pt x="3331421" y="1371600"/>
                </a:lnTo>
                <a:lnTo>
                  <a:pt x="3351564" y="1333500"/>
                </a:lnTo>
                <a:lnTo>
                  <a:pt x="3369952" y="1308100"/>
                </a:lnTo>
                <a:lnTo>
                  <a:pt x="3386549" y="1270000"/>
                </a:lnTo>
                <a:lnTo>
                  <a:pt x="3401322" y="1244600"/>
                </a:lnTo>
                <a:lnTo>
                  <a:pt x="3414236" y="1206500"/>
                </a:lnTo>
                <a:lnTo>
                  <a:pt x="3425257" y="1168400"/>
                </a:lnTo>
                <a:lnTo>
                  <a:pt x="3434351" y="1143000"/>
                </a:lnTo>
                <a:lnTo>
                  <a:pt x="3441483" y="1104900"/>
                </a:lnTo>
                <a:lnTo>
                  <a:pt x="3446620" y="1066800"/>
                </a:lnTo>
                <a:lnTo>
                  <a:pt x="3449728" y="1028700"/>
                </a:lnTo>
                <a:lnTo>
                  <a:pt x="3450771" y="1003300"/>
                </a:lnTo>
                <a:lnTo>
                  <a:pt x="3449728" y="965200"/>
                </a:lnTo>
                <a:lnTo>
                  <a:pt x="3446620" y="927100"/>
                </a:lnTo>
                <a:lnTo>
                  <a:pt x="3441483" y="889000"/>
                </a:lnTo>
                <a:lnTo>
                  <a:pt x="3434351" y="863600"/>
                </a:lnTo>
                <a:lnTo>
                  <a:pt x="3425257" y="825500"/>
                </a:lnTo>
                <a:lnTo>
                  <a:pt x="3414236" y="787400"/>
                </a:lnTo>
                <a:lnTo>
                  <a:pt x="3401322" y="762000"/>
                </a:lnTo>
                <a:lnTo>
                  <a:pt x="3386549" y="723900"/>
                </a:lnTo>
                <a:lnTo>
                  <a:pt x="3369952" y="698500"/>
                </a:lnTo>
                <a:lnTo>
                  <a:pt x="3351564" y="660400"/>
                </a:lnTo>
                <a:lnTo>
                  <a:pt x="3331421" y="635000"/>
                </a:lnTo>
                <a:lnTo>
                  <a:pt x="3309556" y="596900"/>
                </a:lnTo>
                <a:lnTo>
                  <a:pt x="3286003" y="571500"/>
                </a:lnTo>
                <a:lnTo>
                  <a:pt x="3260797" y="546100"/>
                </a:lnTo>
                <a:lnTo>
                  <a:pt x="3233972" y="508000"/>
                </a:lnTo>
                <a:lnTo>
                  <a:pt x="3205561" y="482600"/>
                </a:lnTo>
                <a:lnTo>
                  <a:pt x="3175600" y="457200"/>
                </a:lnTo>
                <a:lnTo>
                  <a:pt x="3144123" y="431800"/>
                </a:lnTo>
                <a:lnTo>
                  <a:pt x="3111163" y="406400"/>
                </a:lnTo>
                <a:lnTo>
                  <a:pt x="3076755" y="381000"/>
                </a:lnTo>
                <a:lnTo>
                  <a:pt x="3040933" y="355600"/>
                </a:lnTo>
                <a:lnTo>
                  <a:pt x="3003732" y="330200"/>
                </a:lnTo>
                <a:lnTo>
                  <a:pt x="2965185" y="304800"/>
                </a:lnTo>
                <a:lnTo>
                  <a:pt x="2925326" y="279400"/>
                </a:lnTo>
                <a:lnTo>
                  <a:pt x="2884191" y="254000"/>
                </a:lnTo>
                <a:lnTo>
                  <a:pt x="2841813" y="241300"/>
                </a:lnTo>
                <a:lnTo>
                  <a:pt x="2798227" y="215900"/>
                </a:lnTo>
                <a:lnTo>
                  <a:pt x="2753466" y="190500"/>
                </a:lnTo>
                <a:lnTo>
                  <a:pt x="2707565" y="177800"/>
                </a:lnTo>
                <a:lnTo>
                  <a:pt x="2660558" y="152400"/>
                </a:lnTo>
                <a:lnTo>
                  <a:pt x="2513243" y="114300"/>
                </a:lnTo>
                <a:lnTo>
                  <a:pt x="2462155" y="88900"/>
                </a:lnTo>
                <a:lnTo>
                  <a:pt x="2410131" y="76200"/>
                </a:lnTo>
                <a:close/>
              </a:path>
              <a:path w="3451225" h="1993900">
                <a:moveTo>
                  <a:pt x="2137188" y="25400"/>
                </a:moveTo>
                <a:lnTo>
                  <a:pt x="1313581" y="25400"/>
                </a:lnTo>
                <a:lnTo>
                  <a:pt x="1201976" y="50800"/>
                </a:lnTo>
                <a:lnTo>
                  <a:pt x="2248794" y="50800"/>
                </a:lnTo>
                <a:lnTo>
                  <a:pt x="2137188" y="25400"/>
                </a:lnTo>
                <a:close/>
              </a:path>
              <a:path w="3451225" h="1993900">
                <a:moveTo>
                  <a:pt x="2022665" y="12700"/>
                </a:moveTo>
                <a:lnTo>
                  <a:pt x="1428105" y="12700"/>
                </a:lnTo>
                <a:lnTo>
                  <a:pt x="1370496" y="25400"/>
                </a:lnTo>
                <a:lnTo>
                  <a:pt x="2080274" y="25400"/>
                </a:lnTo>
                <a:lnTo>
                  <a:pt x="2022665" y="12700"/>
                </a:lnTo>
                <a:close/>
              </a:path>
              <a:path w="3451225" h="1993900">
                <a:moveTo>
                  <a:pt x="1905497" y="0"/>
                </a:moveTo>
                <a:lnTo>
                  <a:pt x="1545273" y="0"/>
                </a:lnTo>
                <a:lnTo>
                  <a:pt x="1486375" y="12700"/>
                </a:lnTo>
                <a:lnTo>
                  <a:pt x="1964394" y="12700"/>
                </a:lnTo>
                <a:lnTo>
                  <a:pt x="190549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297092" y="945005"/>
            <a:ext cx="3451225" cy="2002155"/>
          </a:xfrm>
          <a:custGeom>
            <a:avLst/>
            <a:gdLst/>
            <a:ahLst/>
            <a:cxnLst/>
            <a:rect l="l" t="t" r="r" b="b"/>
            <a:pathLst>
              <a:path w="3451225" h="2002155">
                <a:moveTo>
                  <a:pt x="0" y="1000884"/>
                </a:moveTo>
                <a:lnTo>
                  <a:pt x="4150" y="930912"/>
                </a:lnTo>
                <a:lnTo>
                  <a:pt x="16420" y="862236"/>
                </a:lnTo>
                <a:lnTo>
                  <a:pt x="36535" y="795015"/>
                </a:lnTo>
                <a:lnTo>
                  <a:pt x="64222" y="729407"/>
                </a:lnTo>
                <a:lnTo>
                  <a:pt x="99206" y="665572"/>
                </a:lnTo>
                <a:lnTo>
                  <a:pt x="141215" y="603667"/>
                </a:lnTo>
                <a:lnTo>
                  <a:pt x="164767" y="573489"/>
                </a:lnTo>
                <a:lnTo>
                  <a:pt x="189974" y="543853"/>
                </a:lnTo>
                <a:lnTo>
                  <a:pt x="216799" y="514779"/>
                </a:lnTo>
                <a:lnTo>
                  <a:pt x="245209" y="486287"/>
                </a:lnTo>
                <a:lnTo>
                  <a:pt x="275170" y="458397"/>
                </a:lnTo>
                <a:lnTo>
                  <a:pt x="306648" y="431128"/>
                </a:lnTo>
                <a:lnTo>
                  <a:pt x="339608" y="404501"/>
                </a:lnTo>
                <a:lnTo>
                  <a:pt x="374016" y="378536"/>
                </a:lnTo>
                <a:lnTo>
                  <a:pt x="409837" y="353252"/>
                </a:lnTo>
                <a:lnTo>
                  <a:pt x="447039" y="328668"/>
                </a:lnTo>
                <a:lnTo>
                  <a:pt x="485586" y="304806"/>
                </a:lnTo>
                <a:lnTo>
                  <a:pt x="525444" y="281685"/>
                </a:lnTo>
                <a:lnTo>
                  <a:pt x="566579" y="259324"/>
                </a:lnTo>
                <a:lnTo>
                  <a:pt x="608957" y="237744"/>
                </a:lnTo>
                <a:lnTo>
                  <a:pt x="652544" y="216964"/>
                </a:lnTo>
                <a:lnTo>
                  <a:pt x="697305" y="197004"/>
                </a:lnTo>
                <a:lnTo>
                  <a:pt x="743206" y="177884"/>
                </a:lnTo>
                <a:lnTo>
                  <a:pt x="790213" y="159624"/>
                </a:lnTo>
                <a:lnTo>
                  <a:pt x="838291" y="142244"/>
                </a:lnTo>
                <a:lnTo>
                  <a:pt x="887407" y="125763"/>
                </a:lnTo>
                <a:lnTo>
                  <a:pt x="937527" y="110202"/>
                </a:lnTo>
                <a:lnTo>
                  <a:pt x="988616" y="95580"/>
                </a:lnTo>
                <a:lnTo>
                  <a:pt x="1040639" y="81917"/>
                </a:lnTo>
                <a:lnTo>
                  <a:pt x="1093563" y="69234"/>
                </a:lnTo>
                <a:lnTo>
                  <a:pt x="1147354" y="57549"/>
                </a:lnTo>
                <a:lnTo>
                  <a:pt x="1201976" y="46882"/>
                </a:lnTo>
                <a:lnTo>
                  <a:pt x="1257397" y="37254"/>
                </a:lnTo>
                <a:lnTo>
                  <a:pt x="1313581" y="28685"/>
                </a:lnTo>
                <a:lnTo>
                  <a:pt x="1370495" y="21194"/>
                </a:lnTo>
                <a:lnTo>
                  <a:pt x="1428105" y="14800"/>
                </a:lnTo>
                <a:lnTo>
                  <a:pt x="1486375" y="9525"/>
                </a:lnTo>
                <a:lnTo>
                  <a:pt x="1545273" y="5387"/>
                </a:lnTo>
                <a:lnTo>
                  <a:pt x="1604763" y="2407"/>
                </a:lnTo>
                <a:lnTo>
                  <a:pt x="1664812" y="605"/>
                </a:lnTo>
                <a:lnTo>
                  <a:pt x="1725385" y="0"/>
                </a:lnTo>
                <a:lnTo>
                  <a:pt x="1785957" y="605"/>
                </a:lnTo>
                <a:lnTo>
                  <a:pt x="1846006" y="2407"/>
                </a:lnTo>
                <a:lnTo>
                  <a:pt x="1905496" y="5387"/>
                </a:lnTo>
                <a:lnTo>
                  <a:pt x="1964394" y="9525"/>
                </a:lnTo>
                <a:lnTo>
                  <a:pt x="2022664" y="14800"/>
                </a:lnTo>
                <a:lnTo>
                  <a:pt x="2080274" y="21194"/>
                </a:lnTo>
                <a:lnTo>
                  <a:pt x="2137188" y="28685"/>
                </a:lnTo>
                <a:lnTo>
                  <a:pt x="2193372" y="37254"/>
                </a:lnTo>
                <a:lnTo>
                  <a:pt x="2248793" y="46882"/>
                </a:lnTo>
                <a:lnTo>
                  <a:pt x="2303416" y="57549"/>
                </a:lnTo>
                <a:lnTo>
                  <a:pt x="2357206" y="69234"/>
                </a:lnTo>
                <a:lnTo>
                  <a:pt x="2410130" y="81917"/>
                </a:lnTo>
                <a:lnTo>
                  <a:pt x="2462154" y="95580"/>
                </a:lnTo>
                <a:lnTo>
                  <a:pt x="2513242" y="110202"/>
                </a:lnTo>
                <a:lnTo>
                  <a:pt x="2563362" y="125763"/>
                </a:lnTo>
                <a:lnTo>
                  <a:pt x="2612478" y="142244"/>
                </a:lnTo>
                <a:lnTo>
                  <a:pt x="2660557" y="159624"/>
                </a:lnTo>
                <a:lnTo>
                  <a:pt x="2707564" y="177884"/>
                </a:lnTo>
                <a:lnTo>
                  <a:pt x="2753465" y="197004"/>
                </a:lnTo>
                <a:lnTo>
                  <a:pt x="2798226" y="216964"/>
                </a:lnTo>
                <a:lnTo>
                  <a:pt x="2841813" y="237744"/>
                </a:lnTo>
                <a:lnTo>
                  <a:pt x="2884191" y="259324"/>
                </a:lnTo>
                <a:lnTo>
                  <a:pt x="2925326" y="281685"/>
                </a:lnTo>
                <a:lnTo>
                  <a:pt x="2965184" y="304806"/>
                </a:lnTo>
                <a:lnTo>
                  <a:pt x="3003731" y="328668"/>
                </a:lnTo>
                <a:lnTo>
                  <a:pt x="3040932" y="353252"/>
                </a:lnTo>
                <a:lnTo>
                  <a:pt x="3076754" y="378536"/>
                </a:lnTo>
                <a:lnTo>
                  <a:pt x="3111162" y="404501"/>
                </a:lnTo>
                <a:lnTo>
                  <a:pt x="3144122" y="431128"/>
                </a:lnTo>
                <a:lnTo>
                  <a:pt x="3175600" y="458397"/>
                </a:lnTo>
                <a:lnTo>
                  <a:pt x="3205561" y="486287"/>
                </a:lnTo>
                <a:lnTo>
                  <a:pt x="3233971" y="514779"/>
                </a:lnTo>
                <a:lnTo>
                  <a:pt x="3260796" y="543853"/>
                </a:lnTo>
                <a:lnTo>
                  <a:pt x="3286002" y="573489"/>
                </a:lnTo>
                <a:lnTo>
                  <a:pt x="3309555" y="603667"/>
                </a:lnTo>
                <a:lnTo>
                  <a:pt x="3351564" y="665572"/>
                </a:lnTo>
                <a:lnTo>
                  <a:pt x="3386548" y="729407"/>
                </a:lnTo>
                <a:lnTo>
                  <a:pt x="3414235" y="795015"/>
                </a:lnTo>
                <a:lnTo>
                  <a:pt x="3434350" y="862236"/>
                </a:lnTo>
                <a:lnTo>
                  <a:pt x="3446620" y="930912"/>
                </a:lnTo>
                <a:lnTo>
                  <a:pt x="3450771" y="1000884"/>
                </a:lnTo>
                <a:lnTo>
                  <a:pt x="3449727" y="1036021"/>
                </a:lnTo>
                <a:lnTo>
                  <a:pt x="3441483" y="1105365"/>
                </a:lnTo>
                <a:lnTo>
                  <a:pt x="3425256" y="1173333"/>
                </a:lnTo>
                <a:lnTo>
                  <a:pt x="3401321" y="1239768"/>
                </a:lnTo>
                <a:lnTo>
                  <a:pt x="3369951" y="1304509"/>
                </a:lnTo>
                <a:lnTo>
                  <a:pt x="3331420" y="1367399"/>
                </a:lnTo>
                <a:lnTo>
                  <a:pt x="3286002" y="1428278"/>
                </a:lnTo>
                <a:lnTo>
                  <a:pt x="3260796" y="1457914"/>
                </a:lnTo>
                <a:lnTo>
                  <a:pt x="3233971" y="1486988"/>
                </a:lnTo>
                <a:lnTo>
                  <a:pt x="3205561" y="1515480"/>
                </a:lnTo>
                <a:lnTo>
                  <a:pt x="3175600" y="1543370"/>
                </a:lnTo>
                <a:lnTo>
                  <a:pt x="3144122" y="1570639"/>
                </a:lnTo>
                <a:lnTo>
                  <a:pt x="3111162" y="1597266"/>
                </a:lnTo>
                <a:lnTo>
                  <a:pt x="3076754" y="1623231"/>
                </a:lnTo>
                <a:lnTo>
                  <a:pt x="3040932" y="1648515"/>
                </a:lnTo>
                <a:lnTo>
                  <a:pt x="3003731" y="1673099"/>
                </a:lnTo>
                <a:lnTo>
                  <a:pt x="2965184" y="1696961"/>
                </a:lnTo>
                <a:lnTo>
                  <a:pt x="2925326" y="1720082"/>
                </a:lnTo>
                <a:lnTo>
                  <a:pt x="2884191" y="1742443"/>
                </a:lnTo>
                <a:lnTo>
                  <a:pt x="2841813" y="1764023"/>
                </a:lnTo>
                <a:lnTo>
                  <a:pt x="2798226" y="1784803"/>
                </a:lnTo>
                <a:lnTo>
                  <a:pt x="2753465" y="1804763"/>
                </a:lnTo>
                <a:lnTo>
                  <a:pt x="2707564" y="1823883"/>
                </a:lnTo>
                <a:lnTo>
                  <a:pt x="2660557" y="1842143"/>
                </a:lnTo>
                <a:lnTo>
                  <a:pt x="2612478" y="1859523"/>
                </a:lnTo>
                <a:lnTo>
                  <a:pt x="2563362" y="1876004"/>
                </a:lnTo>
                <a:lnTo>
                  <a:pt x="2513242" y="1891565"/>
                </a:lnTo>
                <a:lnTo>
                  <a:pt x="2462154" y="1906187"/>
                </a:lnTo>
                <a:lnTo>
                  <a:pt x="2410130" y="1919850"/>
                </a:lnTo>
                <a:lnTo>
                  <a:pt x="2357206" y="1932533"/>
                </a:lnTo>
                <a:lnTo>
                  <a:pt x="2303416" y="1944218"/>
                </a:lnTo>
                <a:lnTo>
                  <a:pt x="2248793" y="1954885"/>
                </a:lnTo>
                <a:lnTo>
                  <a:pt x="2193372" y="1964513"/>
                </a:lnTo>
                <a:lnTo>
                  <a:pt x="2137188" y="1973082"/>
                </a:lnTo>
                <a:lnTo>
                  <a:pt x="2080274" y="1980574"/>
                </a:lnTo>
                <a:lnTo>
                  <a:pt x="2022664" y="1986967"/>
                </a:lnTo>
                <a:lnTo>
                  <a:pt x="1964394" y="1992242"/>
                </a:lnTo>
                <a:lnTo>
                  <a:pt x="1905496" y="1996380"/>
                </a:lnTo>
                <a:lnTo>
                  <a:pt x="1846006" y="1999360"/>
                </a:lnTo>
                <a:lnTo>
                  <a:pt x="1785957" y="2001162"/>
                </a:lnTo>
                <a:lnTo>
                  <a:pt x="1725385" y="2001768"/>
                </a:lnTo>
                <a:lnTo>
                  <a:pt x="1664812" y="2001162"/>
                </a:lnTo>
                <a:lnTo>
                  <a:pt x="1604763" y="1999360"/>
                </a:lnTo>
                <a:lnTo>
                  <a:pt x="1545273" y="1996380"/>
                </a:lnTo>
                <a:lnTo>
                  <a:pt x="1486375" y="1992242"/>
                </a:lnTo>
                <a:lnTo>
                  <a:pt x="1428105" y="1986967"/>
                </a:lnTo>
                <a:lnTo>
                  <a:pt x="1370495" y="1980574"/>
                </a:lnTo>
                <a:lnTo>
                  <a:pt x="1313581" y="1973082"/>
                </a:lnTo>
                <a:lnTo>
                  <a:pt x="1257397" y="1964513"/>
                </a:lnTo>
                <a:lnTo>
                  <a:pt x="1201976" y="1954885"/>
                </a:lnTo>
                <a:lnTo>
                  <a:pt x="1147354" y="1944218"/>
                </a:lnTo>
                <a:lnTo>
                  <a:pt x="1093563" y="1932533"/>
                </a:lnTo>
                <a:lnTo>
                  <a:pt x="1040639" y="1919850"/>
                </a:lnTo>
                <a:lnTo>
                  <a:pt x="988616" y="1906187"/>
                </a:lnTo>
                <a:lnTo>
                  <a:pt x="937527" y="1891565"/>
                </a:lnTo>
                <a:lnTo>
                  <a:pt x="887407" y="1876004"/>
                </a:lnTo>
                <a:lnTo>
                  <a:pt x="838291" y="1859523"/>
                </a:lnTo>
                <a:lnTo>
                  <a:pt x="790213" y="1842143"/>
                </a:lnTo>
                <a:lnTo>
                  <a:pt x="743206" y="1823883"/>
                </a:lnTo>
                <a:lnTo>
                  <a:pt x="697305" y="1804763"/>
                </a:lnTo>
                <a:lnTo>
                  <a:pt x="652544" y="1784803"/>
                </a:lnTo>
                <a:lnTo>
                  <a:pt x="608957" y="1764023"/>
                </a:lnTo>
                <a:lnTo>
                  <a:pt x="566579" y="1742443"/>
                </a:lnTo>
                <a:lnTo>
                  <a:pt x="525444" y="1720082"/>
                </a:lnTo>
                <a:lnTo>
                  <a:pt x="485586" y="1696961"/>
                </a:lnTo>
                <a:lnTo>
                  <a:pt x="447039" y="1673099"/>
                </a:lnTo>
                <a:lnTo>
                  <a:pt x="409837" y="1648515"/>
                </a:lnTo>
                <a:lnTo>
                  <a:pt x="374016" y="1623231"/>
                </a:lnTo>
                <a:lnTo>
                  <a:pt x="339608" y="1597266"/>
                </a:lnTo>
                <a:lnTo>
                  <a:pt x="306648" y="1570639"/>
                </a:lnTo>
                <a:lnTo>
                  <a:pt x="275170" y="1543370"/>
                </a:lnTo>
                <a:lnTo>
                  <a:pt x="245209" y="1515480"/>
                </a:lnTo>
                <a:lnTo>
                  <a:pt x="216799" y="1486988"/>
                </a:lnTo>
                <a:lnTo>
                  <a:pt x="189974" y="1457914"/>
                </a:lnTo>
                <a:lnTo>
                  <a:pt x="164767" y="1428278"/>
                </a:lnTo>
                <a:lnTo>
                  <a:pt x="141215" y="1398100"/>
                </a:lnTo>
                <a:lnTo>
                  <a:pt x="99206" y="1336195"/>
                </a:lnTo>
                <a:lnTo>
                  <a:pt x="64222" y="1272360"/>
                </a:lnTo>
                <a:lnTo>
                  <a:pt x="36535" y="1206752"/>
                </a:lnTo>
                <a:lnTo>
                  <a:pt x="16420" y="1139531"/>
                </a:lnTo>
                <a:lnTo>
                  <a:pt x="4150" y="1070855"/>
                </a:lnTo>
                <a:lnTo>
                  <a:pt x="0" y="1000884"/>
                </a:lnTo>
                <a:close/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372839" y="1020753"/>
            <a:ext cx="3299460" cy="1850389"/>
          </a:xfrm>
          <a:custGeom>
            <a:avLst/>
            <a:gdLst/>
            <a:ahLst/>
            <a:cxnLst/>
            <a:rect l="l" t="t" r="r" b="b"/>
            <a:pathLst>
              <a:path w="3299459" h="1850389">
                <a:moveTo>
                  <a:pt x="0" y="925135"/>
                </a:moveTo>
                <a:lnTo>
                  <a:pt x="4327" y="992659"/>
                </a:lnTo>
                <a:lnTo>
                  <a:pt x="17109" y="1058870"/>
                </a:lnTo>
                <a:lnTo>
                  <a:pt x="38048" y="1123599"/>
                </a:lnTo>
                <a:lnTo>
                  <a:pt x="66846" y="1186680"/>
                </a:lnTo>
                <a:lnTo>
                  <a:pt x="103205" y="1247945"/>
                </a:lnTo>
                <a:lnTo>
                  <a:pt x="146826" y="1307228"/>
                </a:lnTo>
                <a:lnTo>
                  <a:pt x="197412" y="1364361"/>
                </a:lnTo>
                <a:lnTo>
                  <a:pt x="225223" y="1392069"/>
                </a:lnTo>
                <a:lnTo>
                  <a:pt x="254664" y="1419177"/>
                </a:lnTo>
                <a:lnTo>
                  <a:pt x="285697" y="1445664"/>
                </a:lnTo>
                <a:lnTo>
                  <a:pt x="318284" y="1471509"/>
                </a:lnTo>
                <a:lnTo>
                  <a:pt x="352389" y="1496691"/>
                </a:lnTo>
                <a:lnTo>
                  <a:pt x="387974" y="1521189"/>
                </a:lnTo>
                <a:lnTo>
                  <a:pt x="425001" y="1544982"/>
                </a:lnTo>
                <a:lnTo>
                  <a:pt x="463435" y="1568050"/>
                </a:lnTo>
                <a:lnTo>
                  <a:pt x="503237" y="1590371"/>
                </a:lnTo>
                <a:lnTo>
                  <a:pt x="544370" y="1611925"/>
                </a:lnTo>
                <a:lnTo>
                  <a:pt x="586797" y="1632691"/>
                </a:lnTo>
                <a:lnTo>
                  <a:pt x="630480" y="1652647"/>
                </a:lnTo>
                <a:lnTo>
                  <a:pt x="675382" y="1671774"/>
                </a:lnTo>
                <a:lnTo>
                  <a:pt x="721467" y="1690049"/>
                </a:lnTo>
                <a:lnTo>
                  <a:pt x="768696" y="1707453"/>
                </a:lnTo>
                <a:lnTo>
                  <a:pt x="817033" y="1723963"/>
                </a:lnTo>
                <a:lnTo>
                  <a:pt x="866440" y="1739560"/>
                </a:lnTo>
                <a:lnTo>
                  <a:pt x="916880" y="1754222"/>
                </a:lnTo>
                <a:lnTo>
                  <a:pt x="968316" y="1767929"/>
                </a:lnTo>
                <a:lnTo>
                  <a:pt x="1020710" y="1780660"/>
                </a:lnTo>
                <a:lnTo>
                  <a:pt x="1074025" y="1792393"/>
                </a:lnTo>
                <a:lnTo>
                  <a:pt x="1128224" y="1803107"/>
                </a:lnTo>
                <a:lnTo>
                  <a:pt x="1183269" y="1812783"/>
                </a:lnTo>
                <a:lnTo>
                  <a:pt x="1239124" y="1821399"/>
                </a:lnTo>
                <a:lnTo>
                  <a:pt x="1295751" y="1828933"/>
                </a:lnTo>
                <a:lnTo>
                  <a:pt x="1353112" y="1835366"/>
                </a:lnTo>
                <a:lnTo>
                  <a:pt x="1411171" y="1840676"/>
                </a:lnTo>
                <a:lnTo>
                  <a:pt x="1469891" y="1844843"/>
                </a:lnTo>
                <a:lnTo>
                  <a:pt x="1529233" y="1847845"/>
                </a:lnTo>
                <a:lnTo>
                  <a:pt x="1589160" y="1849661"/>
                </a:lnTo>
                <a:lnTo>
                  <a:pt x="1649637" y="1850271"/>
                </a:lnTo>
                <a:lnTo>
                  <a:pt x="1710113" y="1849661"/>
                </a:lnTo>
                <a:lnTo>
                  <a:pt x="1770041" y="1847845"/>
                </a:lnTo>
                <a:lnTo>
                  <a:pt x="1829383" y="1844843"/>
                </a:lnTo>
                <a:lnTo>
                  <a:pt x="1888102" y="1840676"/>
                </a:lnTo>
                <a:lnTo>
                  <a:pt x="1946161" y="1835366"/>
                </a:lnTo>
                <a:lnTo>
                  <a:pt x="2003523" y="1828933"/>
                </a:lnTo>
                <a:lnTo>
                  <a:pt x="2060150" y="1821399"/>
                </a:lnTo>
                <a:lnTo>
                  <a:pt x="2116004" y="1812783"/>
                </a:lnTo>
                <a:lnTo>
                  <a:pt x="2171050" y="1803107"/>
                </a:lnTo>
                <a:lnTo>
                  <a:pt x="2225249" y="1792393"/>
                </a:lnTo>
                <a:lnTo>
                  <a:pt x="2278564" y="1780660"/>
                </a:lnTo>
                <a:lnTo>
                  <a:pt x="2330958" y="1767929"/>
                </a:lnTo>
                <a:lnTo>
                  <a:pt x="2382394" y="1754222"/>
                </a:lnTo>
                <a:lnTo>
                  <a:pt x="2432834" y="1739560"/>
                </a:lnTo>
                <a:lnTo>
                  <a:pt x="2482241" y="1723963"/>
                </a:lnTo>
                <a:lnTo>
                  <a:pt x="2530577" y="1707453"/>
                </a:lnTo>
                <a:lnTo>
                  <a:pt x="2577807" y="1690049"/>
                </a:lnTo>
                <a:lnTo>
                  <a:pt x="2623891" y="1671774"/>
                </a:lnTo>
                <a:lnTo>
                  <a:pt x="2668794" y="1652647"/>
                </a:lnTo>
                <a:lnTo>
                  <a:pt x="2712477" y="1632691"/>
                </a:lnTo>
                <a:lnTo>
                  <a:pt x="2754904" y="1611925"/>
                </a:lnTo>
                <a:lnTo>
                  <a:pt x="2796037" y="1590371"/>
                </a:lnTo>
                <a:lnTo>
                  <a:pt x="2835839" y="1568050"/>
                </a:lnTo>
                <a:lnTo>
                  <a:pt x="2874273" y="1544982"/>
                </a:lnTo>
                <a:lnTo>
                  <a:pt x="2911301" y="1521189"/>
                </a:lnTo>
                <a:lnTo>
                  <a:pt x="2946885" y="1496691"/>
                </a:lnTo>
                <a:lnTo>
                  <a:pt x="2980990" y="1471509"/>
                </a:lnTo>
                <a:lnTo>
                  <a:pt x="3013578" y="1445664"/>
                </a:lnTo>
                <a:lnTo>
                  <a:pt x="3044610" y="1419177"/>
                </a:lnTo>
                <a:lnTo>
                  <a:pt x="3074051" y="1392069"/>
                </a:lnTo>
                <a:lnTo>
                  <a:pt x="3101862" y="1364361"/>
                </a:lnTo>
                <a:lnTo>
                  <a:pt x="3128007" y="1336074"/>
                </a:lnTo>
                <a:lnTo>
                  <a:pt x="3175148" y="1277845"/>
                </a:lnTo>
                <a:lnTo>
                  <a:pt x="3215175" y="1217550"/>
                </a:lnTo>
                <a:lnTo>
                  <a:pt x="3247791" y="1155356"/>
                </a:lnTo>
                <a:lnTo>
                  <a:pt x="3272697" y="1091430"/>
                </a:lnTo>
                <a:lnTo>
                  <a:pt x="3289595" y="1025939"/>
                </a:lnTo>
                <a:lnTo>
                  <a:pt x="3298187" y="959051"/>
                </a:lnTo>
                <a:lnTo>
                  <a:pt x="3299275" y="925135"/>
                </a:lnTo>
                <a:lnTo>
                  <a:pt x="3298187" y="891220"/>
                </a:lnTo>
                <a:lnTo>
                  <a:pt x="3289595" y="824332"/>
                </a:lnTo>
                <a:lnTo>
                  <a:pt x="3272697" y="758841"/>
                </a:lnTo>
                <a:lnTo>
                  <a:pt x="3247791" y="694915"/>
                </a:lnTo>
                <a:lnTo>
                  <a:pt x="3215175" y="632721"/>
                </a:lnTo>
                <a:lnTo>
                  <a:pt x="3175148" y="572426"/>
                </a:lnTo>
                <a:lnTo>
                  <a:pt x="3128007" y="514197"/>
                </a:lnTo>
                <a:lnTo>
                  <a:pt x="3101862" y="485910"/>
                </a:lnTo>
                <a:lnTo>
                  <a:pt x="3074051" y="458202"/>
                </a:lnTo>
                <a:lnTo>
                  <a:pt x="3044610" y="431094"/>
                </a:lnTo>
                <a:lnTo>
                  <a:pt x="3013578" y="404607"/>
                </a:lnTo>
                <a:lnTo>
                  <a:pt x="2980990" y="378762"/>
                </a:lnTo>
                <a:lnTo>
                  <a:pt x="2946885" y="353580"/>
                </a:lnTo>
                <a:lnTo>
                  <a:pt x="2911301" y="329082"/>
                </a:lnTo>
                <a:lnTo>
                  <a:pt x="2874273" y="305289"/>
                </a:lnTo>
                <a:lnTo>
                  <a:pt x="2835839" y="282221"/>
                </a:lnTo>
                <a:lnTo>
                  <a:pt x="2796037" y="259899"/>
                </a:lnTo>
                <a:lnTo>
                  <a:pt x="2754904" y="238346"/>
                </a:lnTo>
                <a:lnTo>
                  <a:pt x="2712477" y="217580"/>
                </a:lnTo>
                <a:lnTo>
                  <a:pt x="2668794" y="197623"/>
                </a:lnTo>
                <a:lnTo>
                  <a:pt x="2623891" y="178497"/>
                </a:lnTo>
                <a:lnTo>
                  <a:pt x="2577807" y="160222"/>
                </a:lnTo>
                <a:lnTo>
                  <a:pt x="2530577" y="142818"/>
                </a:lnTo>
                <a:lnTo>
                  <a:pt x="2482241" y="126308"/>
                </a:lnTo>
                <a:lnTo>
                  <a:pt x="2432834" y="110711"/>
                </a:lnTo>
                <a:lnTo>
                  <a:pt x="2382394" y="96048"/>
                </a:lnTo>
                <a:lnTo>
                  <a:pt x="2330958" y="82342"/>
                </a:lnTo>
                <a:lnTo>
                  <a:pt x="2278564" y="69611"/>
                </a:lnTo>
                <a:lnTo>
                  <a:pt x="2225249" y="57878"/>
                </a:lnTo>
                <a:lnTo>
                  <a:pt x="2171050" y="47164"/>
                </a:lnTo>
                <a:lnTo>
                  <a:pt x="2116004" y="37488"/>
                </a:lnTo>
                <a:lnTo>
                  <a:pt x="2060150" y="28872"/>
                </a:lnTo>
                <a:lnTo>
                  <a:pt x="2003523" y="21338"/>
                </a:lnTo>
                <a:lnTo>
                  <a:pt x="1946161" y="14905"/>
                </a:lnTo>
                <a:lnTo>
                  <a:pt x="1888102" y="9595"/>
                </a:lnTo>
                <a:lnTo>
                  <a:pt x="1829383" y="5428"/>
                </a:lnTo>
                <a:lnTo>
                  <a:pt x="1770041" y="2426"/>
                </a:lnTo>
                <a:lnTo>
                  <a:pt x="1710113" y="610"/>
                </a:lnTo>
                <a:lnTo>
                  <a:pt x="1649637" y="0"/>
                </a:lnTo>
                <a:lnTo>
                  <a:pt x="1589160" y="610"/>
                </a:lnTo>
                <a:lnTo>
                  <a:pt x="1529233" y="2426"/>
                </a:lnTo>
                <a:lnTo>
                  <a:pt x="1469891" y="5428"/>
                </a:lnTo>
                <a:lnTo>
                  <a:pt x="1411171" y="9595"/>
                </a:lnTo>
                <a:lnTo>
                  <a:pt x="1353112" y="14905"/>
                </a:lnTo>
                <a:lnTo>
                  <a:pt x="1295751" y="21338"/>
                </a:lnTo>
                <a:lnTo>
                  <a:pt x="1239124" y="28872"/>
                </a:lnTo>
                <a:lnTo>
                  <a:pt x="1183269" y="37488"/>
                </a:lnTo>
                <a:lnTo>
                  <a:pt x="1128224" y="47164"/>
                </a:lnTo>
                <a:lnTo>
                  <a:pt x="1074025" y="57878"/>
                </a:lnTo>
                <a:lnTo>
                  <a:pt x="1020710" y="69611"/>
                </a:lnTo>
                <a:lnTo>
                  <a:pt x="968316" y="82342"/>
                </a:lnTo>
                <a:lnTo>
                  <a:pt x="916880" y="96048"/>
                </a:lnTo>
                <a:lnTo>
                  <a:pt x="866440" y="110711"/>
                </a:lnTo>
                <a:lnTo>
                  <a:pt x="817033" y="126308"/>
                </a:lnTo>
                <a:lnTo>
                  <a:pt x="768696" y="142818"/>
                </a:lnTo>
                <a:lnTo>
                  <a:pt x="721467" y="160222"/>
                </a:lnTo>
                <a:lnTo>
                  <a:pt x="675382" y="178497"/>
                </a:lnTo>
                <a:lnTo>
                  <a:pt x="630480" y="197623"/>
                </a:lnTo>
                <a:lnTo>
                  <a:pt x="586797" y="217580"/>
                </a:lnTo>
                <a:lnTo>
                  <a:pt x="544370" y="238346"/>
                </a:lnTo>
                <a:lnTo>
                  <a:pt x="503237" y="259899"/>
                </a:lnTo>
                <a:lnTo>
                  <a:pt x="463435" y="282221"/>
                </a:lnTo>
                <a:lnTo>
                  <a:pt x="425001" y="305289"/>
                </a:lnTo>
                <a:lnTo>
                  <a:pt x="387974" y="329082"/>
                </a:lnTo>
                <a:lnTo>
                  <a:pt x="352389" y="353580"/>
                </a:lnTo>
                <a:lnTo>
                  <a:pt x="318284" y="378762"/>
                </a:lnTo>
                <a:lnTo>
                  <a:pt x="285697" y="404607"/>
                </a:lnTo>
                <a:lnTo>
                  <a:pt x="254664" y="431094"/>
                </a:lnTo>
                <a:lnTo>
                  <a:pt x="225223" y="458202"/>
                </a:lnTo>
                <a:lnTo>
                  <a:pt x="197412" y="485910"/>
                </a:lnTo>
                <a:lnTo>
                  <a:pt x="171267" y="514197"/>
                </a:lnTo>
                <a:lnTo>
                  <a:pt x="124126" y="572426"/>
                </a:lnTo>
                <a:lnTo>
                  <a:pt x="84099" y="632721"/>
                </a:lnTo>
                <a:lnTo>
                  <a:pt x="51483" y="694915"/>
                </a:lnTo>
                <a:lnTo>
                  <a:pt x="26577" y="758841"/>
                </a:lnTo>
                <a:lnTo>
                  <a:pt x="9679" y="824332"/>
                </a:lnTo>
                <a:lnTo>
                  <a:pt x="1087" y="891220"/>
                </a:lnTo>
                <a:lnTo>
                  <a:pt x="0" y="925135"/>
                </a:lnTo>
                <a:close/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792690" y="6321552"/>
            <a:ext cx="3227705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*OFI </a:t>
            </a:r>
            <a:r>
              <a:rPr sz="1800" dirty="0">
                <a:latin typeface="Calibri"/>
                <a:cs typeface="Calibri"/>
              </a:rPr>
              <a:t>= </a:t>
            </a:r>
            <a:r>
              <a:rPr sz="1800" spc="-5" dirty="0">
                <a:latin typeface="Calibri"/>
                <a:cs typeface="Calibri"/>
              </a:rPr>
              <a:t>Challenges, </a:t>
            </a:r>
            <a:r>
              <a:rPr sz="1800" spc="-10" dirty="0">
                <a:latin typeface="Calibri"/>
                <a:cs typeface="Calibri"/>
              </a:rPr>
              <a:t>Problems,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Gaps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853752" y="2762504"/>
            <a:ext cx="6027420" cy="1430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800" b="0" spc="-25" dirty="0">
                <a:solidFill>
                  <a:srgbClr val="FFFFFF"/>
                </a:solidFill>
                <a:latin typeface="Calibri Light"/>
                <a:cs typeface="Calibri Light"/>
              </a:rPr>
              <a:t>Introductions</a:t>
            </a:r>
            <a:endParaRPr sz="880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6205" y="115192"/>
            <a:ext cx="11939905" cy="6628130"/>
          </a:xfrm>
          <a:custGeom>
            <a:avLst/>
            <a:gdLst/>
            <a:ahLst/>
            <a:cxnLst/>
            <a:rect l="l" t="t" r="r" b="b"/>
            <a:pathLst>
              <a:path w="11939905" h="6628130">
                <a:moveTo>
                  <a:pt x="0" y="0"/>
                </a:moveTo>
                <a:lnTo>
                  <a:pt x="11939588" y="0"/>
                </a:lnTo>
                <a:lnTo>
                  <a:pt x="11939588" y="6627614"/>
                </a:lnTo>
                <a:lnTo>
                  <a:pt x="0" y="662761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99232" y="1883639"/>
            <a:ext cx="6936105" cy="0"/>
          </a:xfrm>
          <a:custGeom>
            <a:avLst/>
            <a:gdLst/>
            <a:ahLst/>
            <a:cxnLst/>
            <a:rect l="l" t="t" r="r" b="b"/>
            <a:pathLst>
              <a:path w="6936105">
                <a:moveTo>
                  <a:pt x="6935760" y="0"/>
                </a:moveTo>
                <a:lnTo>
                  <a:pt x="0" y="1"/>
                </a:lnTo>
              </a:path>
            </a:pathLst>
          </a:custGeom>
          <a:ln w="1270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99232" y="5066756"/>
            <a:ext cx="6936105" cy="0"/>
          </a:xfrm>
          <a:custGeom>
            <a:avLst/>
            <a:gdLst/>
            <a:ahLst/>
            <a:cxnLst/>
            <a:rect l="l" t="t" r="r" b="b"/>
            <a:pathLst>
              <a:path w="6936105">
                <a:moveTo>
                  <a:pt x="6935760" y="0"/>
                </a:moveTo>
                <a:lnTo>
                  <a:pt x="0" y="1"/>
                </a:lnTo>
              </a:path>
            </a:pathLst>
          </a:custGeom>
          <a:ln w="1270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85799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86555" y="2038095"/>
            <a:ext cx="6983095" cy="1521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1885" marR="1103630" algn="ctr">
              <a:lnSpc>
                <a:spcPts val="4060"/>
              </a:lnSpc>
            </a:pPr>
            <a:r>
              <a:rPr sz="3800" b="0" spc="-5" dirty="0">
                <a:latin typeface="Calibri Light"/>
                <a:cs typeface="Calibri Light"/>
              </a:rPr>
              <a:t>“If </a:t>
            </a:r>
            <a:r>
              <a:rPr sz="3800" b="0" dirty="0">
                <a:latin typeface="Calibri Light"/>
                <a:cs typeface="Calibri Light"/>
              </a:rPr>
              <a:t>I had an </a:t>
            </a:r>
            <a:r>
              <a:rPr sz="3700" b="0" spc="45" dirty="0">
                <a:latin typeface="Calibri Light"/>
                <a:cs typeface="Calibri Light"/>
              </a:rPr>
              <a:t>hour </a:t>
            </a:r>
            <a:r>
              <a:rPr sz="3700" b="0" spc="20" dirty="0">
                <a:latin typeface="Calibri Light"/>
                <a:cs typeface="Calibri Light"/>
              </a:rPr>
              <a:t>to</a:t>
            </a:r>
            <a:r>
              <a:rPr sz="3700" b="0" spc="-55" dirty="0">
                <a:latin typeface="Calibri Light"/>
                <a:cs typeface="Calibri Light"/>
              </a:rPr>
              <a:t> </a:t>
            </a:r>
            <a:r>
              <a:rPr sz="3700" b="0" spc="30" dirty="0">
                <a:latin typeface="Calibri Light"/>
                <a:cs typeface="Calibri Light"/>
              </a:rPr>
              <a:t>solve  </a:t>
            </a:r>
            <a:r>
              <a:rPr sz="3700" b="0" spc="45" dirty="0">
                <a:latin typeface="Calibri Light"/>
                <a:cs typeface="Calibri Light"/>
              </a:rPr>
              <a:t>a</a:t>
            </a:r>
            <a:r>
              <a:rPr sz="3700" b="0" spc="-35" dirty="0">
                <a:latin typeface="Calibri Light"/>
                <a:cs typeface="Calibri Light"/>
              </a:rPr>
              <a:t> </a:t>
            </a:r>
            <a:r>
              <a:rPr sz="3700" b="0" spc="35" dirty="0">
                <a:latin typeface="Calibri Light"/>
                <a:cs typeface="Calibri Light"/>
              </a:rPr>
              <a:t>problem…</a:t>
            </a:r>
            <a:endParaRPr sz="3700">
              <a:latin typeface="Calibri Light"/>
              <a:cs typeface="Calibri Light"/>
            </a:endParaRPr>
          </a:p>
          <a:p>
            <a:pPr algn="ctr">
              <a:lnSpc>
                <a:spcPts val="3854"/>
              </a:lnSpc>
            </a:pPr>
            <a:r>
              <a:rPr sz="3800" b="0" spc="-5" dirty="0">
                <a:latin typeface="Calibri Light"/>
                <a:cs typeface="Calibri Light"/>
              </a:rPr>
              <a:t>I'd </a:t>
            </a:r>
            <a:r>
              <a:rPr sz="3800" b="0" dirty="0">
                <a:latin typeface="Calibri Light"/>
                <a:cs typeface="Calibri Light"/>
              </a:rPr>
              <a:t>spend </a:t>
            </a:r>
            <a:r>
              <a:rPr sz="3800" b="0" spc="-5" dirty="0">
                <a:latin typeface="Calibri Light"/>
                <a:cs typeface="Calibri Light"/>
              </a:rPr>
              <a:t>55 </a:t>
            </a:r>
            <a:r>
              <a:rPr sz="3800" b="0" spc="-10" dirty="0">
                <a:latin typeface="Calibri Light"/>
                <a:cs typeface="Calibri Light"/>
              </a:rPr>
              <a:t>minutes </a:t>
            </a:r>
            <a:r>
              <a:rPr sz="3800" b="0" spc="-5" dirty="0">
                <a:latin typeface="Calibri Light"/>
                <a:cs typeface="Calibri Light"/>
              </a:rPr>
              <a:t>thinking</a:t>
            </a:r>
            <a:r>
              <a:rPr sz="3800" b="0" spc="-25" dirty="0">
                <a:latin typeface="Calibri Light"/>
                <a:cs typeface="Calibri Light"/>
              </a:rPr>
              <a:t> </a:t>
            </a:r>
            <a:r>
              <a:rPr sz="3800" b="0" spc="-5" dirty="0">
                <a:latin typeface="Calibri Light"/>
                <a:cs typeface="Calibri Light"/>
              </a:rPr>
              <a:t>about</a:t>
            </a:r>
            <a:endParaRPr sz="38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45053" y="3594608"/>
            <a:ext cx="8666480" cy="1483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17240" marR="5080" indent="-3305175">
              <a:lnSpc>
                <a:spcPts val="4100"/>
              </a:lnSpc>
            </a:pPr>
            <a:r>
              <a:rPr sz="3800" b="0" dirty="0">
                <a:solidFill>
                  <a:srgbClr val="FFFFFF"/>
                </a:solidFill>
                <a:latin typeface="Calibri Light"/>
                <a:cs typeface="Calibri Light"/>
              </a:rPr>
              <a:t>the </a:t>
            </a:r>
            <a:r>
              <a:rPr sz="3700" b="0" spc="35" dirty="0">
                <a:solidFill>
                  <a:srgbClr val="FFFFFF"/>
                </a:solidFill>
                <a:latin typeface="Calibri Light"/>
                <a:cs typeface="Calibri Light"/>
              </a:rPr>
              <a:t>problem </a:t>
            </a:r>
            <a:r>
              <a:rPr sz="3800" b="0" dirty="0">
                <a:solidFill>
                  <a:srgbClr val="FFFFFF"/>
                </a:solidFill>
                <a:latin typeface="Calibri Light"/>
                <a:cs typeface="Calibri Light"/>
              </a:rPr>
              <a:t>and </a:t>
            </a:r>
            <a:r>
              <a:rPr sz="3800" b="0" spc="-10" dirty="0">
                <a:solidFill>
                  <a:srgbClr val="FFFFFF"/>
                </a:solidFill>
                <a:latin typeface="Calibri Light"/>
                <a:cs typeface="Calibri Light"/>
              </a:rPr>
              <a:t>five minutes </a:t>
            </a:r>
            <a:r>
              <a:rPr sz="3800" b="0" spc="-5" dirty="0">
                <a:solidFill>
                  <a:srgbClr val="FFFFFF"/>
                </a:solidFill>
                <a:latin typeface="Calibri Light"/>
                <a:cs typeface="Calibri Light"/>
              </a:rPr>
              <a:t>thinking about  </a:t>
            </a:r>
            <a:r>
              <a:rPr sz="3800" b="0" spc="-30" dirty="0">
                <a:solidFill>
                  <a:srgbClr val="FFFFFF"/>
                </a:solidFill>
                <a:latin typeface="Calibri Light"/>
                <a:cs typeface="Calibri Light"/>
              </a:rPr>
              <a:t>solutions.”</a:t>
            </a:r>
            <a:endParaRPr sz="3800">
              <a:latin typeface="Calibri Light"/>
              <a:cs typeface="Calibri Light"/>
            </a:endParaRPr>
          </a:p>
          <a:p>
            <a:pPr marR="313690" algn="r">
              <a:lnSpc>
                <a:spcPct val="100000"/>
              </a:lnSpc>
              <a:spcBef>
                <a:spcPts val="595"/>
              </a:spcBef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Albert</a:t>
            </a:r>
            <a:r>
              <a:rPr sz="2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Einstein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61611" y="3428997"/>
            <a:ext cx="675640" cy="1287145"/>
          </a:xfrm>
          <a:custGeom>
            <a:avLst/>
            <a:gdLst/>
            <a:ahLst/>
            <a:cxnLst/>
            <a:rect l="l" t="t" r="r" b="b"/>
            <a:pathLst>
              <a:path w="675639" h="1287145">
                <a:moveTo>
                  <a:pt x="0" y="0"/>
                </a:moveTo>
                <a:lnTo>
                  <a:pt x="337691" y="0"/>
                </a:lnTo>
                <a:lnTo>
                  <a:pt x="337691" y="1286933"/>
                </a:lnTo>
                <a:lnTo>
                  <a:pt x="675382" y="1286933"/>
                </a:lnTo>
              </a:path>
            </a:pathLst>
          </a:custGeom>
          <a:ln w="12700">
            <a:solidFill>
              <a:srgbClr val="345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61611" y="3428997"/>
            <a:ext cx="675640" cy="0"/>
          </a:xfrm>
          <a:custGeom>
            <a:avLst/>
            <a:gdLst/>
            <a:ahLst/>
            <a:cxnLst/>
            <a:rect l="l" t="t" r="r" b="b"/>
            <a:pathLst>
              <a:path w="675639">
                <a:moveTo>
                  <a:pt x="0" y="0"/>
                </a:moveTo>
                <a:lnTo>
                  <a:pt x="675382" y="0"/>
                </a:lnTo>
              </a:path>
            </a:pathLst>
          </a:custGeom>
          <a:ln w="12700">
            <a:solidFill>
              <a:srgbClr val="345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61611" y="2142064"/>
            <a:ext cx="675640" cy="1287145"/>
          </a:xfrm>
          <a:custGeom>
            <a:avLst/>
            <a:gdLst/>
            <a:ahLst/>
            <a:cxnLst/>
            <a:rect l="l" t="t" r="r" b="b"/>
            <a:pathLst>
              <a:path w="675639" h="1287145">
                <a:moveTo>
                  <a:pt x="0" y="1286933"/>
                </a:moveTo>
                <a:lnTo>
                  <a:pt x="337691" y="1286933"/>
                </a:lnTo>
                <a:lnTo>
                  <a:pt x="337691" y="0"/>
                </a:lnTo>
                <a:lnTo>
                  <a:pt x="675382" y="0"/>
                </a:lnTo>
              </a:path>
            </a:pathLst>
          </a:custGeom>
          <a:ln w="12700">
            <a:solidFill>
              <a:srgbClr val="345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32067" y="719663"/>
            <a:ext cx="1029969" cy="5419090"/>
          </a:xfrm>
          <a:custGeom>
            <a:avLst/>
            <a:gdLst/>
            <a:ahLst/>
            <a:cxnLst/>
            <a:rect l="l" t="t" r="r" b="b"/>
            <a:pathLst>
              <a:path w="1029970" h="5419090">
                <a:moveTo>
                  <a:pt x="0" y="5418666"/>
                </a:moveTo>
                <a:lnTo>
                  <a:pt x="0" y="0"/>
                </a:lnTo>
                <a:lnTo>
                  <a:pt x="1029545" y="0"/>
                </a:lnTo>
                <a:lnTo>
                  <a:pt x="1029545" y="5418666"/>
                </a:lnTo>
                <a:lnTo>
                  <a:pt x="0" y="5418666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32067" y="719663"/>
            <a:ext cx="1029969" cy="5419090"/>
          </a:xfrm>
          <a:custGeom>
            <a:avLst/>
            <a:gdLst/>
            <a:ahLst/>
            <a:cxnLst/>
            <a:rect l="l" t="t" r="r" b="b"/>
            <a:pathLst>
              <a:path w="1029970" h="5419090">
                <a:moveTo>
                  <a:pt x="0" y="5418667"/>
                </a:moveTo>
                <a:lnTo>
                  <a:pt x="0" y="0"/>
                </a:lnTo>
                <a:lnTo>
                  <a:pt x="1029546" y="0"/>
                </a:lnTo>
                <a:lnTo>
                  <a:pt x="1029546" y="5418667"/>
                </a:lnTo>
                <a:lnTo>
                  <a:pt x="0" y="5418667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818663" y="756102"/>
            <a:ext cx="971550" cy="53435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130"/>
              </a:lnSpc>
            </a:pPr>
            <a:r>
              <a:rPr sz="610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6100" spc="-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610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6100" spc="-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6100" spc="-6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6100" dirty="0">
                <a:solidFill>
                  <a:srgbClr val="FFFFFF"/>
                </a:solidFill>
                <a:latin typeface="Calibri"/>
                <a:cs typeface="Calibri"/>
              </a:rPr>
              <a:t>S </a:t>
            </a:r>
            <a:r>
              <a:rPr sz="6100" spc="-6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6100" dirty="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sz="6100" spc="-54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61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6100" spc="-7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61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61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36995" y="1627290"/>
            <a:ext cx="3376929" cy="1029969"/>
          </a:xfrm>
          <a:custGeom>
            <a:avLst/>
            <a:gdLst/>
            <a:ahLst/>
            <a:cxnLst/>
            <a:rect l="l" t="t" r="r" b="b"/>
            <a:pathLst>
              <a:path w="3376929" h="1029969">
                <a:moveTo>
                  <a:pt x="0" y="0"/>
                </a:moveTo>
                <a:lnTo>
                  <a:pt x="3376913" y="0"/>
                </a:lnTo>
                <a:lnTo>
                  <a:pt x="3376913" y="1029546"/>
                </a:lnTo>
                <a:lnTo>
                  <a:pt x="0" y="102954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536995" y="1627290"/>
            <a:ext cx="3376929" cy="1029969"/>
          </a:xfrm>
          <a:prstGeom prst="rect">
            <a:avLst/>
          </a:prstGeom>
          <a:solidFill>
            <a:srgbClr val="4472C4"/>
          </a:solidFill>
        </p:spPr>
        <p:txBody>
          <a:bodyPr vert="horz" wrap="square" lIns="0" tIns="8255" rIns="0" bIns="0" rtlCol="0">
            <a:spAutoFit/>
          </a:bodyPr>
          <a:lstStyle/>
          <a:p>
            <a:pPr marL="560070" marR="552450" algn="ctr">
              <a:lnSpc>
                <a:spcPct val="92600"/>
              </a:lnSpc>
              <a:spcBef>
                <a:spcPts val="65"/>
              </a:spcBef>
            </a:pP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Process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Map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–  Opportunities </a:t>
            </a:r>
            <a:r>
              <a:rPr sz="2300" spc="-20" dirty="0">
                <a:solidFill>
                  <a:srgbClr val="FFFFFF"/>
                </a:solidFill>
                <a:latin typeface="Calibri"/>
                <a:cs typeface="Calibri"/>
              </a:rPr>
              <a:t>for 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Improvement</a:t>
            </a:r>
            <a:r>
              <a:rPr sz="23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(OFI)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536995" y="2914223"/>
            <a:ext cx="3376929" cy="1029969"/>
          </a:xfrm>
          <a:custGeom>
            <a:avLst/>
            <a:gdLst/>
            <a:ahLst/>
            <a:cxnLst/>
            <a:rect l="l" t="t" r="r" b="b"/>
            <a:pathLst>
              <a:path w="3376929" h="1029970">
                <a:moveTo>
                  <a:pt x="0" y="0"/>
                </a:moveTo>
                <a:lnTo>
                  <a:pt x="3376913" y="0"/>
                </a:lnTo>
                <a:lnTo>
                  <a:pt x="3376913" y="1029546"/>
                </a:lnTo>
                <a:lnTo>
                  <a:pt x="0" y="102954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536995" y="2914223"/>
            <a:ext cx="3376929" cy="1029969"/>
          </a:xfrm>
          <a:prstGeom prst="rect">
            <a:avLst/>
          </a:prstGeom>
          <a:solidFill>
            <a:srgbClr val="4472C4"/>
          </a:solidFill>
        </p:spPr>
        <p:txBody>
          <a:bodyPr vert="horz" wrap="square" lIns="0" tIns="304800" rIns="0" bIns="0" rtlCol="0">
            <a:spAutoFit/>
          </a:bodyPr>
          <a:lstStyle/>
          <a:p>
            <a:pPr marL="226695">
              <a:lnSpc>
                <a:spcPct val="100000"/>
              </a:lnSpc>
              <a:spcBef>
                <a:spcPts val="2400"/>
              </a:spcBef>
            </a:pPr>
            <a:r>
              <a:rPr sz="2300" spc="-25" dirty="0">
                <a:solidFill>
                  <a:srgbClr val="FFFFFF"/>
                </a:solidFill>
                <a:latin typeface="Calibri"/>
                <a:cs typeface="Calibri"/>
              </a:rPr>
              <a:t>Voice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Customer</a:t>
            </a:r>
            <a:r>
              <a:rPr sz="23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(VOC)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536995" y="4201157"/>
            <a:ext cx="3376929" cy="1029969"/>
          </a:xfrm>
          <a:custGeom>
            <a:avLst/>
            <a:gdLst/>
            <a:ahLst/>
            <a:cxnLst/>
            <a:rect l="l" t="t" r="r" b="b"/>
            <a:pathLst>
              <a:path w="3376929" h="1029970">
                <a:moveTo>
                  <a:pt x="0" y="0"/>
                </a:moveTo>
                <a:lnTo>
                  <a:pt x="3376913" y="0"/>
                </a:lnTo>
                <a:lnTo>
                  <a:pt x="3376913" y="1029546"/>
                </a:lnTo>
                <a:lnTo>
                  <a:pt x="0" y="102954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536995" y="4201157"/>
            <a:ext cx="3376929" cy="1029969"/>
          </a:xfrm>
          <a:prstGeom prst="rect">
            <a:avLst/>
          </a:prstGeom>
          <a:solidFill>
            <a:srgbClr val="4472C4"/>
          </a:solidFill>
        </p:spPr>
        <p:txBody>
          <a:bodyPr vert="horz" wrap="square" lIns="0" tIns="304165" rIns="0" bIns="0" rtlCol="0">
            <a:spAutoFit/>
          </a:bodyPr>
          <a:lstStyle/>
          <a:p>
            <a:pPr marL="149225">
              <a:lnSpc>
                <a:spcPct val="100000"/>
              </a:lnSpc>
              <a:spcBef>
                <a:spcPts val="2395"/>
              </a:spcBef>
            </a:pPr>
            <a:r>
              <a:rPr sz="2300" spc="-15" dirty="0">
                <a:solidFill>
                  <a:srgbClr val="FFFFFF"/>
                </a:solidFill>
                <a:latin typeface="Calibri"/>
                <a:cs typeface="Calibri"/>
              </a:rPr>
              <a:t>Root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Cause Analysis</a:t>
            </a:r>
            <a:r>
              <a:rPr sz="23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(RCA)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522586" y="1513843"/>
            <a:ext cx="2152650" cy="923925"/>
          </a:xfrm>
          <a:prstGeom prst="rect">
            <a:avLst/>
          </a:prstGeom>
          <a:ln w="38100">
            <a:solidFill>
              <a:srgbClr val="ED7D31"/>
            </a:solidFill>
          </a:ln>
        </p:spPr>
        <p:txBody>
          <a:bodyPr vert="horz" wrap="square" lIns="0" tIns="15240" rIns="0" bIns="0" rtlCol="0">
            <a:spAutoFit/>
          </a:bodyPr>
          <a:lstStyle/>
          <a:p>
            <a:pPr marL="71755">
              <a:lnSpc>
                <a:spcPts val="2125"/>
              </a:lnSpc>
              <a:spcBef>
                <a:spcPts val="120"/>
              </a:spcBef>
            </a:pPr>
            <a:r>
              <a:rPr sz="1800" dirty="0">
                <a:latin typeface="Calibri"/>
                <a:cs typeface="Calibri"/>
              </a:rPr>
              <a:t>1.</a:t>
            </a:r>
            <a:endParaRPr sz="1800">
              <a:latin typeface="Calibri"/>
              <a:cs typeface="Calibri"/>
            </a:endParaRPr>
          </a:p>
          <a:p>
            <a:pPr marL="71755">
              <a:lnSpc>
                <a:spcPts val="2125"/>
              </a:lnSpc>
            </a:pPr>
            <a:r>
              <a:rPr sz="1800" dirty="0">
                <a:latin typeface="Calibri"/>
                <a:cs typeface="Calibri"/>
              </a:rPr>
              <a:t>2.</a:t>
            </a:r>
            <a:endParaRPr sz="1800">
              <a:latin typeface="Calibri"/>
              <a:cs typeface="Calibri"/>
            </a:endParaRPr>
          </a:p>
          <a:p>
            <a:pPr marL="71755">
              <a:lnSpc>
                <a:spcPct val="100000"/>
              </a:lnSpc>
              <a:spcBef>
                <a:spcPts val="50"/>
              </a:spcBef>
            </a:pPr>
            <a:r>
              <a:rPr sz="1800" dirty="0">
                <a:latin typeface="Calibri"/>
                <a:cs typeface="Calibri"/>
              </a:rPr>
              <a:t>3.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522586" y="2967333"/>
            <a:ext cx="2152650" cy="923925"/>
          </a:xfrm>
          <a:prstGeom prst="rect">
            <a:avLst/>
          </a:prstGeom>
          <a:ln w="38100">
            <a:solidFill>
              <a:srgbClr val="ED7D31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71755">
              <a:lnSpc>
                <a:spcPts val="2135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1.</a:t>
            </a:r>
            <a:endParaRPr sz="1800">
              <a:latin typeface="Calibri"/>
              <a:cs typeface="Calibri"/>
            </a:endParaRPr>
          </a:p>
          <a:p>
            <a:pPr marL="71755">
              <a:lnSpc>
                <a:spcPts val="2135"/>
              </a:lnSpc>
            </a:pPr>
            <a:r>
              <a:rPr sz="1800" dirty="0">
                <a:latin typeface="Calibri"/>
                <a:cs typeface="Calibri"/>
              </a:rPr>
              <a:t>2.</a:t>
            </a:r>
            <a:endParaRPr sz="1800">
              <a:latin typeface="Calibri"/>
              <a:cs typeface="Calibri"/>
            </a:endParaRPr>
          </a:p>
          <a:p>
            <a:pPr marL="71755">
              <a:lnSpc>
                <a:spcPct val="100000"/>
              </a:lnSpc>
              <a:spcBef>
                <a:spcPts val="50"/>
              </a:spcBef>
            </a:pPr>
            <a:r>
              <a:rPr sz="1800" dirty="0">
                <a:latin typeface="Calibri"/>
                <a:cs typeface="Calibri"/>
              </a:rPr>
              <a:t>3.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522586" y="4325217"/>
            <a:ext cx="2152650" cy="923925"/>
          </a:xfrm>
          <a:prstGeom prst="rect">
            <a:avLst/>
          </a:prstGeom>
          <a:ln w="38100">
            <a:solidFill>
              <a:srgbClr val="ED7D31"/>
            </a:solidFill>
          </a:ln>
        </p:spPr>
        <p:txBody>
          <a:bodyPr vert="horz" wrap="square" lIns="0" tIns="13970" rIns="0" bIns="0" rtlCol="0">
            <a:spAutoFit/>
          </a:bodyPr>
          <a:lstStyle/>
          <a:p>
            <a:pPr marL="71755">
              <a:lnSpc>
                <a:spcPts val="2125"/>
              </a:lnSpc>
              <a:spcBef>
                <a:spcPts val="110"/>
              </a:spcBef>
            </a:pPr>
            <a:r>
              <a:rPr sz="1800" dirty="0">
                <a:latin typeface="Calibri"/>
                <a:cs typeface="Calibri"/>
              </a:rPr>
              <a:t>1.</a:t>
            </a:r>
            <a:endParaRPr sz="1800">
              <a:latin typeface="Calibri"/>
              <a:cs typeface="Calibri"/>
            </a:endParaRPr>
          </a:p>
          <a:p>
            <a:pPr marL="71755">
              <a:lnSpc>
                <a:spcPts val="2125"/>
              </a:lnSpc>
            </a:pPr>
            <a:r>
              <a:rPr sz="1800" dirty="0">
                <a:latin typeface="Calibri"/>
                <a:cs typeface="Calibri"/>
              </a:rPr>
              <a:t>2.</a:t>
            </a:r>
            <a:endParaRPr sz="1800">
              <a:latin typeface="Calibri"/>
              <a:cs typeface="Calibri"/>
            </a:endParaRPr>
          </a:p>
          <a:p>
            <a:pPr marL="71755">
              <a:lnSpc>
                <a:spcPct val="100000"/>
              </a:lnSpc>
              <a:spcBef>
                <a:spcPts val="50"/>
              </a:spcBef>
            </a:pPr>
            <a:r>
              <a:rPr sz="1800" dirty="0">
                <a:latin typeface="Calibri"/>
                <a:cs typeface="Calibri"/>
              </a:rPr>
              <a:t>3.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94585" y="1056949"/>
            <a:ext cx="2047875" cy="1754505"/>
          </a:xfrm>
          <a:prstGeom prst="rect">
            <a:avLst/>
          </a:prstGeom>
          <a:ln w="38100">
            <a:solidFill>
              <a:srgbClr val="70AD47"/>
            </a:solidFill>
          </a:ln>
        </p:spPr>
        <p:txBody>
          <a:bodyPr vert="horz" wrap="square" lIns="0" tIns="15240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120"/>
              </a:spcBef>
            </a:pPr>
            <a:r>
              <a:rPr sz="1800" spc="5" dirty="0">
                <a:latin typeface="Calibri"/>
                <a:cs typeface="Calibri"/>
              </a:rPr>
              <a:t>A.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94584" y="3490357"/>
            <a:ext cx="2047875" cy="1754505"/>
          </a:xfrm>
          <a:prstGeom prst="rect">
            <a:avLst/>
          </a:prstGeom>
          <a:ln w="38100">
            <a:solidFill>
              <a:srgbClr val="70AD47"/>
            </a:solidFill>
          </a:ln>
        </p:spPr>
        <p:txBody>
          <a:bodyPr vert="horz" wrap="square" lIns="0" tIns="13970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110"/>
              </a:spcBef>
            </a:pPr>
            <a:r>
              <a:rPr sz="1800" spc="-5" dirty="0">
                <a:latin typeface="Calibri"/>
                <a:cs typeface="Calibri"/>
              </a:rPr>
              <a:t>B.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0"/>
            <a:ext cx="4060190" cy="353695"/>
          </a:xfrm>
          <a:custGeom>
            <a:avLst/>
            <a:gdLst/>
            <a:ahLst/>
            <a:cxnLst/>
            <a:rect l="l" t="t" r="r" b="b"/>
            <a:pathLst>
              <a:path w="4060190" h="353695">
                <a:moveTo>
                  <a:pt x="0" y="0"/>
                </a:moveTo>
                <a:lnTo>
                  <a:pt x="4059646" y="0"/>
                </a:lnTo>
                <a:lnTo>
                  <a:pt x="4059646" y="353307"/>
                </a:lnTo>
                <a:lnTo>
                  <a:pt x="0" y="353307"/>
                </a:lnTo>
                <a:lnTo>
                  <a:pt x="0" y="0"/>
                </a:lnTo>
                <a:close/>
              </a:path>
            </a:pathLst>
          </a:custGeom>
          <a:solidFill>
            <a:srgbClr val="8FAA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78739" y="18288"/>
            <a:ext cx="133477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000000"/>
                </a:solidFill>
              </a:rPr>
              <a:t>Facility</a:t>
            </a:r>
            <a:r>
              <a:rPr sz="1800" spc="-75" dirty="0">
                <a:solidFill>
                  <a:srgbClr val="000000"/>
                </a:solidFill>
              </a:rPr>
              <a:t> </a:t>
            </a:r>
            <a:r>
              <a:rPr sz="1800" spc="-5" dirty="0">
                <a:solidFill>
                  <a:srgbClr val="000000"/>
                </a:solidFill>
              </a:rPr>
              <a:t>Name:</a:t>
            </a:r>
            <a:endParaRPr sz="180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61611" y="3428997"/>
            <a:ext cx="675640" cy="1287145"/>
          </a:xfrm>
          <a:custGeom>
            <a:avLst/>
            <a:gdLst/>
            <a:ahLst/>
            <a:cxnLst/>
            <a:rect l="l" t="t" r="r" b="b"/>
            <a:pathLst>
              <a:path w="675639" h="1287145">
                <a:moveTo>
                  <a:pt x="0" y="0"/>
                </a:moveTo>
                <a:lnTo>
                  <a:pt x="337691" y="0"/>
                </a:lnTo>
                <a:lnTo>
                  <a:pt x="337691" y="1286933"/>
                </a:lnTo>
                <a:lnTo>
                  <a:pt x="675382" y="1286933"/>
                </a:lnTo>
              </a:path>
            </a:pathLst>
          </a:custGeom>
          <a:ln w="12700">
            <a:solidFill>
              <a:srgbClr val="345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61611" y="3428997"/>
            <a:ext cx="675640" cy="0"/>
          </a:xfrm>
          <a:custGeom>
            <a:avLst/>
            <a:gdLst/>
            <a:ahLst/>
            <a:cxnLst/>
            <a:rect l="l" t="t" r="r" b="b"/>
            <a:pathLst>
              <a:path w="675639">
                <a:moveTo>
                  <a:pt x="0" y="0"/>
                </a:moveTo>
                <a:lnTo>
                  <a:pt x="675382" y="0"/>
                </a:lnTo>
              </a:path>
            </a:pathLst>
          </a:custGeom>
          <a:ln w="12700">
            <a:solidFill>
              <a:srgbClr val="345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61611" y="2142064"/>
            <a:ext cx="675640" cy="1287145"/>
          </a:xfrm>
          <a:custGeom>
            <a:avLst/>
            <a:gdLst/>
            <a:ahLst/>
            <a:cxnLst/>
            <a:rect l="l" t="t" r="r" b="b"/>
            <a:pathLst>
              <a:path w="675639" h="1287145">
                <a:moveTo>
                  <a:pt x="0" y="1286933"/>
                </a:moveTo>
                <a:lnTo>
                  <a:pt x="337691" y="1286933"/>
                </a:lnTo>
                <a:lnTo>
                  <a:pt x="337691" y="0"/>
                </a:lnTo>
                <a:lnTo>
                  <a:pt x="675382" y="0"/>
                </a:lnTo>
              </a:path>
            </a:pathLst>
          </a:custGeom>
          <a:ln w="12700">
            <a:solidFill>
              <a:srgbClr val="345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32067" y="719663"/>
            <a:ext cx="1029969" cy="5419090"/>
          </a:xfrm>
          <a:custGeom>
            <a:avLst/>
            <a:gdLst/>
            <a:ahLst/>
            <a:cxnLst/>
            <a:rect l="l" t="t" r="r" b="b"/>
            <a:pathLst>
              <a:path w="1029970" h="5419090">
                <a:moveTo>
                  <a:pt x="0" y="5418666"/>
                </a:moveTo>
                <a:lnTo>
                  <a:pt x="0" y="0"/>
                </a:lnTo>
                <a:lnTo>
                  <a:pt x="1029545" y="0"/>
                </a:lnTo>
                <a:lnTo>
                  <a:pt x="1029545" y="5418666"/>
                </a:lnTo>
                <a:lnTo>
                  <a:pt x="0" y="5418666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32067" y="719663"/>
            <a:ext cx="1029969" cy="5419090"/>
          </a:xfrm>
          <a:custGeom>
            <a:avLst/>
            <a:gdLst/>
            <a:ahLst/>
            <a:cxnLst/>
            <a:rect l="l" t="t" r="r" b="b"/>
            <a:pathLst>
              <a:path w="1029970" h="5419090">
                <a:moveTo>
                  <a:pt x="0" y="5418667"/>
                </a:moveTo>
                <a:lnTo>
                  <a:pt x="0" y="0"/>
                </a:lnTo>
                <a:lnTo>
                  <a:pt x="1029546" y="0"/>
                </a:lnTo>
                <a:lnTo>
                  <a:pt x="1029546" y="5418667"/>
                </a:lnTo>
                <a:lnTo>
                  <a:pt x="0" y="5418667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818663" y="756102"/>
            <a:ext cx="971550" cy="53435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130"/>
              </a:lnSpc>
            </a:pPr>
            <a:r>
              <a:rPr sz="610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6100" spc="-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610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6100" spc="-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6100" spc="-6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6100" dirty="0">
                <a:solidFill>
                  <a:srgbClr val="FFFFFF"/>
                </a:solidFill>
                <a:latin typeface="Calibri"/>
                <a:cs typeface="Calibri"/>
              </a:rPr>
              <a:t>S </a:t>
            </a:r>
            <a:r>
              <a:rPr sz="6100" spc="-6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6100" dirty="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sz="6100" spc="-54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61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6100" spc="-7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61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61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36995" y="1627290"/>
            <a:ext cx="3376929" cy="1029969"/>
          </a:xfrm>
          <a:custGeom>
            <a:avLst/>
            <a:gdLst/>
            <a:ahLst/>
            <a:cxnLst/>
            <a:rect l="l" t="t" r="r" b="b"/>
            <a:pathLst>
              <a:path w="3376929" h="1029969">
                <a:moveTo>
                  <a:pt x="0" y="0"/>
                </a:moveTo>
                <a:lnTo>
                  <a:pt x="3376913" y="0"/>
                </a:lnTo>
                <a:lnTo>
                  <a:pt x="3376913" y="1029546"/>
                </a:lnTo>
                <a:lnTo>
                  <a:pt x="0" y="102954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536995" y="1627290"/>
            <a:ext cx="3376929" cy="1029969"/>
          </a:xfrm>
          <a:prstGeom prst="rect">
            <a:avLst/>
          </a:prstGeom>
          <a:solidFill>
            <a:srgbClr val="4472C4"/>
          </a:solidFill>
        </p:spPr>
        <p:txBody>
          <a:bodyPr vert="horz" wrap="square" lIns="0" tIns="8255" rIns="0" bIns="0" rtlCol="0">
            <a:spAutoFit/>
          </a:bodyPr>
          <a:lstStyle/>
          <a:p>
            <a:pPr marL="560070" marR="552450" algn="ctr">
              <a:lnSpc>
                <a:spcPct val="92600"/>
              </a:lnSpc>
              <a:spcBef>
                <a:spcPts val="65"/>
              </a:spcBef>
            </a:pP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Process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Map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–  Opportunities </a:t>
            </a:r>
            <a:r>
              <a:rPr sz="2300" spc="-20" dirty="0">
                <a:solidFill>
                  <a:srgbClr val="FFFFFF"/>
                </a:solidFill>
                <a:latin typeface="Calibri"/>
                <a:cs typeface="Calibri"/>
              </a:rPr>
              <a:t>for 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Improvement</a:t>
            </a:r>
            <a:r>
              <a:rPr sz="23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(OFI)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536995" y="2914223"/>
            <a:ext cx="3376929" cy="1029969"/>
          </a:xfrm>
          <a:custGeom>
            <a:avLst/>
            <a:gdLst/>
            <a:ahLst/>
            <a:cxnLst/>
            <a:rect l="l" t="t" r="r" b="b"/>
            <a:pathLst>
              <a:path w="3376929" h="1029970">
                <a:moveTo>
                  <a:pt x="0" y="0"/>
                </a:moveTo>
                <a:lnTo>
                  <a:pt x="3376913" y="0"/>
                </a:lnTo>
                <a:lnTo>
                  <a:pt x="3376913" y="1029546"/>
                </a:lnTo>
                <a:lnTo>
                  <a:pt x="0" y="102954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536995" y="2914223"/>
            <a:ext cx="3376929" cy="1029969"/>
          </a:xfrm>
          <a:prstGeom prst="rect">
            <a:avLst/>
          </a:prstGeom>
          <a:solidFill>
            <a:srgbClr val="4472C4"/>
          </a:solidFill>
        </p:spPr>
        <p:txBody>
          <a:bodyPr vert="horz" wrap="square" lIns="0" tIns="304800" rIns="0" bIns="0" rtlCol="0">
            <a:spAutoFit/>
          </a:bodyPr>
          <a:lstStyle/>
          <a:p>
            <a:pPr marL="226695">
              <a:lnSpc>
                <a:spcPct val="100000"/>
              </a:lnSpc>
              <a:spcBef>
                <a:spcPts val="2400"/>
              </a:spcBef>
            </a:pPr>
            <a:r>
              <a:rPr sz="2300" spc="-25" dirty="0">
                <a:solidFill>
                  <a:srgbClr val="FFFFFF"/>
                </a:solidFill>
                <a:latin typeface="Calibri"/>
                <a:cs typeface="Calibri"/>
              </a:rPr>
              <a:t>Voice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Customer</a:t>
            </a:r>
            <a:r>
              <a:rPr sz="23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(VOC)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536995" y="4201157"/>
            <a:ext cx="3376929" cy="1029969"/>
          </a:xfrm>
          <a:custGeom>
            <a:avLst/>
            <a:gdLst/>
            <a:ahLst/>
            <a:cxnLst/>
            <a:rect l="l" t="t" r="r" b="b"/>
            <a:pathLst>
              <a:path w="3376929" h="1029970">
                <a:moveTo>
                  <a:pt x="0" y="0"/>
                </a:moveTo>
                <a:lnTo>
                  <a:pt x="3376913" y="0"/>
                </a:lnTo>
                <a:lnTo>
                  <a:pt x="3376913" y="1029546"/>
                </a:lnTo>
                <a:lnTo>
                  <a:pt x="0" y="102954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536995" y="4201157"/>
            <a:ext cx="3376929" cy="1029969"/>
          </a:xfrm>
          <a:prstGeom prst="rect">
            <a:avLst/>
          </a:prstGeom>
          <a:solidFill>
            <a:srgbClr val="4472C4"/>
          </a:solidFill>
        </p:spPr>
        <p:txBody>
          <a:bodyPr vert="horz" wrap="square" lIns="0" tIns="304165" rIns="0" bIns="0" rtlCol="0">
            <a:spAutoFit/>
          </a:bodyPr>
          <a:lstStyle/>
          <a:p>
            <a:pPr marL="149225">
              <a:lnSpc>
                <a:spcPct val="100000"/>
              </a:lnSpc>
              <a:spcBef>
                <a:spcPts val="2395"/>
              </a:spcBef>
            </a:pPr>
            <a:r>
              <a:rPr sz="2300" spc="-15" dirty="0">
                <a:solidFill>
                  <a:srgbClr val="FFFFFF"/>
                </a:solidFill>
                <a:latin typeface="Calibri"/>
                <a:cs typeface="Calibri"/>
              </a:rPr>
              <a:t>Root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Cause Analysis</a:t>
            </a:r>
            <a:r>
              <a:rPr sz="23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(RCA)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360897" y="719664"/>
            <a:ext cx="3188970" cy="1754505"/>
          </a:xfrm>
          <a:prstGeom prst="rect">
            <a:avLst/>
          </a:prstGeom>
          <a:ln w="38100">
            <a:solidFill>
              <a:srgbClr val="ED7D31"/>
            </a:solidFill>
          </a:ln>
        </p:spPr>
        <p:txBody>
          <a:bodyPr vert="horz" wrap="square" lIns="0" tIns="13970" rIns="0" bIns="0" rtlCol="0">
            <a:spAutoFit/>
          </a:bodyPr>
          <a:lstStyle/>
          <a:p>
            <a:pPr marL="72390">
              <a:lnSpc>
                <a:spcPts val="2125"/>
              </a:lnSpc>
              <a:spcBef>
                <a:spcPts val="110"/>
              </a:spcBef>
              <a:buAutoNum type="arabicPeriod"/>
              <a:tabLst>
                <a:tab pos="297815" algn="l"/>
              </a:tabLst>
            </a:pPr>
            <a:r>
              <a:rPr sz="1800" spc="-5" dirty="0">
                <a:latin typeface="Calibri"/>
                <a:cs typeface="Calibri"/>
              </a:rPr>
              <a:t>Signage is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unclear</a:t>
            </a:r>
            <a:endParaRPr sz="1800">
              <a:latin typeface="Calibri"/>
              <a:cs typeface="Calibri"/>
            </a:endParaRPr>
          </a:p>
          <a:p>
            <a:pPr marL="297180" indent="-224790">
              <a:lnSpc>
                <a:spcPts val="2125"/>
              </a:lnSpc>
              <a:buAutoNum type="arabicPeriod"/>
              <a:tabLst>
                <a:tab pos="297815" algn="l"/>
              </a:tabLst>
            </a:pPr>
            <a:r>
              <a:rPr sz="1800" spc="-15" dirty="0">
                <a:latin typeface="Calibri"/>
                <a:cs typeface="Calibri"/>
              </a:rPr>
              <a:t>Patient </a:t>
            </a:r>
            <a:r>
              <a:rPr sz="1800" spc="-5" dirty="0">
                <a:latin typeface="Calibri"/>
                <a:cs typeface="Calibri"/>
              </a:rPr>
              <a:t>has </a:t>
            </a:r>
            <a:r>
              <a:rPr sz="1800" spc="-10" dirty="0">
                <a:latin typeface="Calibri"/>
                <a:cs typeface="Calibri"/>
              </a:rPr>
              <a:t>to walk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around</a:t>
            </a:r>
            <a:endParaRPr sz="1800">
              <a:latin typeface="Calibri"/>
              <a:cs typeface="Calibri"/>
            </a:endParaRPr>
          </a:p>
          <a:p>
            <a:pPr marL="71755">
              <a:lnSpc>
                <a:spcPct val="100000"/>
              </a:lnSpc>
              <a:spcBef>
                <a:spcPts val="50"/>
              </a:spcBef>
            </a:pP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clinic </a:t>
            </a:r>
            <a:r>
              <a:rPr sz="1800" spc="-15" dirty="0">
                <a:latin typeface="Calibri"/>
                <a:cs typeface="Calibri"/>
              </a:rPr>
              <a:t>to </a:t>
            </a:r>
            <a:r>
              <a:rPr sz="1800" dirty="0">
                <a:latin typeface="Calibri"/>
                <a:cs typeface="Calibri"/>
              </a:rPr>
              <a:t>find </a:t>
            </a:r>
            <a:r>
              <a:rPr sz="1800" spc="-15" dirty="0">
                <a:latin typeface="Calibri"/>
                <a:cs typeface="Calibri"/>
              </a:rPr>
              <a:t>test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results</a:t>
            </a:r>
            <a:endParaRPr sz="1800">
              <a:latin typeface="Calibri"/>
              <a:cs typeface="Calibri"/>
            </a:endParaRPr>
          </a:p>
          <a:p>
            <a:pPr marL="72390" marR="200660">
              <a:lnSpc>
                <a:spcPct val="99400"/>
              </a:lnSpc>
              <a:spcBef>
                <a:spcPts val="60"/>
              </a:spcBef>
              <a:buAutoNum type="arabicPeriod" startAt="3"/>
              <a:tabLst>
                <a:tab pos="297815" algn="l"/>
              </a:tabLst>
            </a:pPr>
            <a:r>
              <a:rPr sz="1800" spc="-10" dirty="0">
                <a:latin typeface="Calibri"/>
                <a:cs typeface="Calibri"/>
              </a:rPr>
              <a:t>Next </a:t>
            </a:r>
            <a:r>
              <a:rPr sz="1800" spc="-5" dirty="0">
                <a:latin typeface="Calibri"/>
                <a:cs typeface="Calibri"/>
              </a:rPr>
              <a:t>appointment is </a:t>
            </a:r>
            <a:r>
              <a:rPr sz="1800" dirty="0">
                <a:latin typeface="Calibri"/>
                <a:cs typeface="Calibri"/>
              </a:rPr>
              <a:t>not  </a:t>
            </a:r>
            <a:r>
              <a:rPr sz="1800" spc="-10" dirty="0">
                <a:latin typeface="Calibri"/>
                <a:cs typeface="Calibri"/>
              </a:rPr>
              <a:t>written </a:t>
            </a:r>
            <a:r>
              <a:rPr sz="1800" spc="-5" dirty="0">
                <a:latin typeface="Calibri"/>
                <a:cs typeface="Calibri"/>
              </a:rPr>
              <a:t>in </a:t>
            </a:r>
            <a:r>
              <a:rPr sz="1800" spc="-10" dirty="0">
                <a:latin typeface="Calibri"/>
                <a:cs typeface="Calibri"/>
              </a:rPr>
              <a:t>client’s </a:t>
            </a:r>
            <a:r>
              <a:rPr sz="1800" spc="-5" dirty="0">
                <a:latin typeface="Calibri"/>
                <a:cs typeface="Calibri"/>
              </a:rPr>
              <a:t>appointment  </a:t>
            </a:r>
            <a:r>
              <a:rPr sz="1800" dirty="0">
                <a:latin typeface="Calibri"/>
                <a:cs typeface="Calibri"/>
              </a:rPr>
              <a:t>book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360897" y="2720197"/>
            <a:ext cx="3188970" cy="1754505"/>
          </a:xfrm>
          <a:prstGeom prst="rect">
            <a:avLst/>
          </a:prstGeom>
          <a:ln w="38100">
            <a:solidFill>
              <a:srgbClr val="ED7D31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marL="72390" marR="747395">
              <a:lnSpc>
                <a:spcPts val="2110"/>
              </a:lnSpc>
              <a:spcBef>
                <a:spcPts val="215"/>
              </a:spcBef>
              <a:buAutoNum type="arabicPeriod"/>
              <a:tabLst>
                <a:tab pos="297815" algn="l"/>
              </a:tabLst>
            </a:pPr>
            <a:r>
              <a:rPr sz="1800" spc="-5" dirty="0">
                <a:latin typeface="Calibri"/>
                <a:cs typeface="Calibri"/>
              </a:rPr>
              <a:t>Complaints about long  waiting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time</a:t>
            </a:r>
            <a:endParaRPr sz="1800">
              <a:latin typeface="Calibri"/>
              <a:cs typeface="Calibri"/>
            </a:endParaRPr>
          </a:p>
          <a:p>
            <a:pPr marL="297180" indent="-224790">
              <a:lnSpc>
                <a:spcPts val="2120"/>
              </a:lnSpc>
              <a:buAutoNum type="arabicPeriod"/>
              <a:tabLst>
                <a:tab pos="297815" algn="l"/>
              </a:tabLst>
            </a:pPr>
            <a:r>
              <a:rPr sz="1800" spc="-5" dirty="0">
                <a:latin typeface="Calibri"/>
                <a:cs typeface="Calibri"/>
              </a:rPr>
              <a:t>Clinic appointment </a:t>
            </a:r>
            <a:r>
              <a:rPr sz="1800" spc="-20" dirty="0">
                <a:latin typeface="Calibri"/>
                <a:cs typeface="Calibri"/>
              </a:rPr>
              <a:t>takes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the</a:t>
            </a:r>
            <a:endParaRPr sz="1800">
              <a:latin typeface="Calibri"/>
              <a:cs typeface="Calibri"/>
            </a:endParaRPr>
          </a:p>
          <a:p>
            <a:pPr marL="71755" marR="714375">
              <a:lnSpc>
                <a:spcPts val="2110"/>
              </a:lnSpc>
              <a:spcBef>
                <a:spcPts val="160"/>
              </a:spcBef>
            </a:pPr>
            <a:r>
              <a:rPr sz="1800" spc="-10" dirty="0">
                <a:latin typeface="Calibri"/>
                <a:cs typeface="Calibri"/>
              </a:rPr>
              <a:t>entire </a:t>
            </a:r>
            <a:r>
              <a:rPr sz="1800" spc="-5" dirty="0">
                <a:latin typeface="Calibri"/>
                <a:cs typeface="Calibri"/>
              </a:rPr>
              <a:t>morning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5" dirty="0">
                <a:latin typeface="Calibri"/>
                <a:cs typeface="Calibri"/>
              </a:rPr>
              <a:t>client  cannot </a:t>
            </a:r>
            <a:r>
              <a:rPr sz="1800" spc="-10" dirty="0">
                <a:latin typeface="Calibri"/>
                <a:cs typeface="Calibri"/>
              </a:rPr>
              <a:t>get </a:t>
            </a:r>
            <a:r>
              <a:rPr sz="1800" spc="-15" dirty="0">
                <a:latin typeface="Calibri"/>
                <a:cs typeface="Calibri"/>
              </a:rPr>
              <a:t>to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work</a:t>
            </a:r>
            <a:endParaRPr sz="1800">
              <a:latin typeface="Calibri"/>
              <a:cs typeface="Calibri"/>
            </a:endParaRPr>
          </a:p>
          <a:p>
            <a:pPr marL="71755">
              <a:lnSpc>
                <a:spcPts val="2120"/>
              </a:lnSpc>
            </a:pPr>
            <a:r>
              <a:rPr sz="1800" dirty="0">
                <a:latin typeface="Calibri"/>
                <a:cs typeface="Calibri"/>
              </a:rPr>
              <a:t>3.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360897" y="4829674"/>
            <a:ext cx="3188970" cy="1477645"/>
          </a:xfrm>
          <a:prstGeom prst="rect">
            <a:avLst/>
          </a:prstGeom>
          <a:ln w="38100">
            <a:solidFill>
              <a:srgbClr val="ED7D31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 marL="72390" marR="1026794">
              <a:lnSpc>
                <a:spcPts val="2110"/>
              </a:lnSpc>
              <a:spcBef>
                <a:spcPts val="210"/>
              </a:spcBef>
              <a:buAutoNum type="arabicPeriod"/>
              <a:tabLst>
                <a:tab pos="297815" algn="l"/>
              </a:tabLst>
            </a:pPr>
            <a:r>
              <a:rPr sz="1800" spc="-5" dirty="0">
                <a:latin typeface="Calibri"/>
                <a:cs typeface="Calibri"/>
              </a:rPr>
              <a:t>Clinic </a:t>
            </a:r>
            <a:r>
              <a:rPr sz="1800" spc="-10" dirty="0">
                <a:latin typeface="Calibri"/>
                <a:cs typeface="Calibri"/>
              </a:rPr>
              <a:t>process </a:t>
            </a:r>
            <a:r>
              <a:rPr sz="1800" spc="-5" dirty="0">
                <a:latin typeface="Calibri"/>
                <a:cs typeface="Calibri"/>
              </a:rPr>
              <a:t>is </a:t>
            </a:r>
            <a:r>
              <a:rPr sz="1800" dirty="0">
                <a:latin typeface="Calibri"/>
                <a:cs typeface="Calibri"/>
              </a:rPr>
              <a:t>not  </a:t>
            </a:r>
            <a:r>
              <a:rPr sz="1800" spc="-10" dirty="0">
                <a:latin typeface="Calibri"/>
                <a:cs typeface="Calibri"/>
              </a:rPr>
              <a:t>patient/client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friendly</a:t>
            </a:r>
            <a:endParaRPr sz="1800">
              <a:latin typeface="Calibri"/>
              <a:cs typeface="Calibri"/>
            </a:endParaRPr>
          </a:p>
          <a:p>
            <a:pPr marL="349885" indent="-277495">
              <a:lnSpc>
                <a:spcPts val="2145"/>
              </a:lnSpc>
              <a:buAutoNum type="arabicPeriod"/>
              <a:tabLst>
                <a:tab pos="350520" algn="l"/>
              </a:tabLst>
            </a:pPr>
            <a:r>
              <a:rPr sz="1800" dirty="0">
                <a:latin typeface="Calibri"/>
                <a:cs typeface="Calibri"/>
              </a:rPr>
              <a:t>Lab </a:t>
            </a:r>
            <a:r>
              <a:rPr sz="1800" spc="-10" dirty="0">
                <a:latin typeface="Calibri"/>
                <a:cs typeface="Calibri"/>
              </a:rPr>
              <a:t>results </a:t>
            </a:r>
            <a:r>
              <a:rPr sz="1800" spc="-15" dirty="0">
                <a:latin typeface="Calibri"/>
                <a:cs typeface="Calibri"/>
              </a:rPr>
              <a:t>are </a:t>
            </a:r>
            <a:r>
              <a:rPr sz="1800" spc="-10" dirty="0">
                <a:latin typeface="Calibri"/>
                <a:cs typeface="Calibri"/>
              </a:rPr>
              <a:t>taking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too</a:t>
            </a:r>
            <a:endParaRPr sz="1800">
              <a:latin typeface="Calibri"/>
              <a:cs typeface="Calibri"/>
            </a:endParaRPr>
          </a:p>
          <a:p>
            <a:pPr marL="71755" marR="456565">
              <a:lnSpc>
                <a:spcPts val="2110"/>
              </a:lnSpc>
              <a:spcBef>
                <a:spcPts val="140"/>
              </a:spcBef>
            </a:pPr>
            <a:r>
              <a:rPr sz="1800" dirty="0">
                <a:latin typeface="Calibri"/>
                <a:cs typeface="Calibri"/>
              </a:rPr>
              <a:t>long </a:t>
            </a:r>
            <a:r>
              <a:rPr sz="1800" spc="-15" dirty="0">
                <a:latin typeface="Calibri"/>
                <a:cs typeface="Calibri"/>
              </a:rPr>
              <a:t>to </a:t>
            </a:r>
            <a:r>
              <a:rPr sz="1800" spc="-10" dirty="0">
                <a:latin typeface="Calibri"/>
                <a:cs typeface="Calibri"/>
              </a:rPr>
              <a:t>get </a:t>
            </a:r>
            <a:r>
              <a:rPr sz="1800" dirty="0">
                <a:latin typeface="Calibri"/>
                <a:cs typeface="Calibri"/>
              </a:rPr>
              <a:t>back </a:t>
            </a:r>
            <a:r>
              <a:rPr sz="1800" spc="-15" dirty="0">
                <a:latin typeface="Calibri"/>
                <a:cs typeface="Calibri"/>
              </a:rPr>
              <a:t>to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clinic  </a:t>
            </a:r>
            <a:r>
              <a:rPr sz="1800" dirty="0">
                <a:latin typeface="Calibri"/>
                <a:cs typeface="Calibri"/>
              </a:rPr>
              <a:t>3.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94585" y="770802"/>
            <a:ext cx="2047875" cy="2585720"/>
          </a:xfrm>
          <a:prstGeom prst="rect">
            <a:avLst/>
          </a:prstGeom>
          <a:ln w="38100">
            <a:solidFill>
              <a:srgbClr val="70AD47"/>
            </a:solidFill>
          </a:ln>
        </p:spPr>
        <p:txBody>
          <a:bodyPr vert="horz" wrap="square" lIns="0" tIns="16510" rIns="0" bIns="0" rtlCol="0">
            <a:spAutoFit/>
          </a:bodyPr>
          <a:lstStyle/>
          <a:p>
            <a:pPr marL="71755" marR="245110">
              <a:lnSpc>
                <a:spcPct val="99400"/>
              </a:lnSpc>
              <a:spcBef>
                <a:spcPts val="130"/>
              </a:spcBef>
            </a:pPr>
            <a:r>
              <a:rPr sz="1800" dirty="0">
                <a:latin typeface="Calibri"/>
                <a:cs typeface="Calibri"/>
              </a:rPr>
              <a:t>A. </a:t>
            </a:r>
            <a:r>
              <a:rPr sz="1800" spc="-5" dirty="0">
                <a:latin typeface="Calibri"/>
                <a:cs typeface="Calibri"/>
              </a:rPr>
              <a:t>Redesign clinic  </a:t>
            </a:r>
            <a:r>
              <a:rPr sz="1800" spc="-10" dirty="0">
                <a:latin typeface="Calibri"/>
                <a:cs typeface="Calibri"/>
              </a:rPr>
              <a:t>patient </a:t>
            </a:r>
            <a:r>
              <a:rPr sz="1800" spc="-5" dirty="0">
                <a:latin typeface="Calibri"/>
                <a:cs typeface="Calibri"/>
              </a:rPr>
              <a:t>processes,  i.e., Client  appointment  </a:t>
            </a:r>
            <a:r>
              <a:rPr sz="1800" spc="-10" dirty="0">
                <a:latin typeface="Calibri"/>
                <a:cs typeface="Calibri"/>
              </a:rPr>
              <a:t>process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94585" y="3870590"/>
            <a:ext cx="2047875" cy="2308860"/>
          </a:xfrm>
          <a:prstGeom prst="rect">
            <a:avLst/>
          </a:prstGeom>
          <a:ln w="38100">
            <a:solidFill>
              <a:srgbClr val="70AD47"/>
            </a:solidFill>
          </a:ln>
        </p:spPr>
        <p:txBody>
          <a:bodyPr vert="horz" wrap="square" lIns="0" tIns="31114" rIns="0" bIns="0" rtlCol="0">
            <a:spAutoFit/>
          </a:bodyPr>
          <a:lstStyle/>
          <a:p>
            <a:pPr marL="71755" marR="154305">
              <a:lnSpc>
                <a:spcPts val="2090"/>
              </a:lnSpc>
              <a:spcBef>
                <a:spcPts val="244"/>
              </a:spcBef>
            </a:pPr>
            <a:r>
              <a:rPr sz="1800" spc="-5" dirty="0">
                <a:latin typeface="Calibri"/>
                <a:cs typeface="Calibri"/>
              </a:rPr>
              <a:t>B. </a:t>
            </a:r>
            <a:r>
              <a:rPr sz="1800" spc="-10" dirty="0">
                <a:latin typeface="Calibri"/>
                <a:cs typeface="Calibri"/>
              </a:rPr>
              <a:t>Early </a:t>
            </a:r>
            <a:r>
              <a:rPr sz="1800" spc="-5" dirty="0">
                <a:latin typeface="Calibri"/>
                <a:cs typeface="Calibri"/>
              </a:rPr>
              <a:t>morning </a:t>
            </a:r>
            <a:r>
              <a:rPr sz="1800" dirty="0">
                <a:latin typeface="Calibri"/>
                <a:cs typeface="Calibri"/>
              </a:rPr>
              <a:t>or  </a:t>
            </a:r>
            <a:r>
              <a:rPr sz="1800" spc="-15" dirty="0">
                <a:latin typeface="Calibri"/>
                <a:cs typeface="Calibri"/>
              </a:rPr>
              <a:t>Saturday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clinics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0"/>
            <a:ext cx="4060190" cy="353695"/>
          </a:xfrm>
          <a:custGeom>
            <a:avLst/>
            <a:gdLst/>
            <a:ahLst/>
            <a:cxnLst/>
            <a:rect l="l" t="t" r="r" b="b"/>
            <a:pathLst>
              <a:path w="4060190" h="353695">
                <a:moveTo>
                  <a:pt x="0" y="0"/>
                </a:moveTo>
                <a:lnTo>
                  <a:pt x="4059646" y="0"/>
                </a:lnTo>
                <a:lnTo>
                  <a:pt x="4059646" y="353307"/>
                </a:lnTo>
                <a:lnTo>
                  <a:pt x="0" y="353307"/>
                </a:lnTo>
                <a:lnTo>
                  <a:pt x="0" y="0"/>
                </a:lnTo>
                <a:close/>
              </a:path>
            </a:pathLst>
          </a:custGeom>
          <a:solidFill>
            <a:srgbClr val="8FAA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78739" y="18288"/>
            <a:ext cx="133477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000000"/>
                </a:solidFill>
              </a:rPr>
              <a:t>Facility</a:t>
            </a:r>
            <a:r>
              <a:rPr sz="1800" spc="-75" dirty="0">
                <a:solidFill>
                  <a:srgbClr val="000000"/>
                </a:solidFill>
              </a:rPr>
              <a:t> </a:t>
            </a:r>
            <a:r>
              <a:rPr sz="1800" spc="-5" dirty="0">
                <a:solidFill>
                  <a:srgbClr val="000000"/>
                </a:solidFill>
              </a:rPr>
              <a:t>Name:</a:t>
            </a:r>
            <a:endParaRPr sz="180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2591" y="400833"/>
            <a:ext cx="10798826" cy="60743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8528" y="923035"/>
            <a:ext cx="3395979" cy="705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300" b="0" spc="-30" dirty="0">
                <a:solidFill>
                  <a:srgbClr val="000000"/>
                </a:solidFill>
                <a:latin typeface="Calibri Light"/>
                <a:cs typeface="Calibri Light"/>
              </a:rPr>
              <a:t>Breakout</a:t>
            </a:r>
            <a:r>
              <a:rPr sz="4300" b="0" spc="-10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300" b="0" spc="-30" dirty="0">
                <a:solidFill>
                  <a:srgbClr val="000000"/>
                </a:solidFill>
                <a:latin typeface="Calibri Light"/>
                <a:cs typeface="Calibri Light"/>
              </a:rPr>
              <a:t>Room</a:t>
            </a:r>
            <a:endParaRPr sz="43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61927" y="389127"/>
            <a:ext cx="5729605" cy="3247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10" dirty="0">
                <a:latin typeface="Calibri"/>
                <a:cs typeface="Calibri"/>
              </a:rPr>
              <a:t>Measure </a:t>
            </a:r>
            <a:r>
              <a:rPr sz="3200" dirty="0">
                <a:latin typeface="Calibri"/>
                <a:cs typeface="Calibri"/>
              </a:rPr>
              <a:t>the Banana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Activity</a:t>
            </a:r>
            <a:endParaRPr sz="3200">
              <a:latin typeface="Calibri"/>
              <a:cs typeface="Calibri"/>
            </a:endParaRPr>
          </a:p>
          <a:p>
            <a:pPr marL="527050" marR="15240" indent="-514350">
              <a:lnSpc>
                <a:spcPct val="78100"/>
              </a:lnSpc>
              <a:spcBef>
                <a:spcPts val="1105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sz="3200" spc="-10" dirty="0">
                <a:latin typeface="Calibri"/>
                <a:cs typeface="Calibri"/>
              </a:rPr>
              <a:t>Determine </a:t>
            </a:r>
            <a:r>
              <a:rPr sz="3200" spc="-5" dirty="0">
                <a:latin typeface="Calibri"/>
                <a:cs typeface="Calibri"/>
              </a:rPr>
              <a:t>how </a:t>
            </a:r>
            <a:r>
              <a:rPr sz="3200" spc="-15" dirty="0">
                <a:latin typeface="Calibri"/>
                <a:cs typeface="Calibri"/>
              </a:rPr>
              <a:t>to </a:t>
            </a:r>
            <a:r>
              <a:rPr sz="3200" spc="-10" dirty="0">
                <a:latin typeface="Calibri"/>
                <a:cs typeface="Calibri"/>
              </a:rPr>
              <a:t>measure </a:t>
            </a:r>
            <a:r>
              <a:rPr sz="3200" dirty="0">
                <a:latin typeface="Calibri"/>
                <a:cs typeface="Calibri"/>
              </a:rPr>
              <a:t>the  banana</a:t>
            </a:r>
            <a:endParaRPr sz="3200">
              <a:latin typeface="Calibri"/>
              <a:cs typeface="Calibri"/>
            </a:endParaRPr>
          </a:p>
          <a:p>
            <a:pPr marL="527050" marR="146050" indent="-514350">
              <a:lnSpc>
                <a:spcPts val="3100"/>
              </a:lnSpc>
              <a:spcBef>
                <a:spcPts val="985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sz="3200" spc="-30" dirty="0">
                <a:latin typeface="Calibri"/>
                <a:cs typeface="Calibri"/>
              </a:rPr>
              <a:t>Write </a:t>
            </a:r>
            <a:r>
              <a:rPr sz="3200" dirty="0">
                <a:latin typeface="Calibri"/>
                <a:cs typeface="Calibri"/>
              </a:rPr>
              <a:t>&amp; </a:t>
            </a:r>
            <a:r>
              <a:rPr sz="3200" spc="-25" dirty="0">
                <a:latin typeface="Calibri"/>
                <a:cs typeface="Calibri"/>
              </a:rPr>
              <a:t>record </a:t>
            </a:r>
            <a:r>
              <a:rPr sz="3200" spc="-5" dirty="0">
                <a:latin typeface="Calibri"/>
                <a:cs typeface="Calibri"/>
              </a:rPr>
              <a:t>instructions </a:t>
            </a:r>
            <a:r>
              <a:rPr sz="3200" spc="-25" dirty="0">
                <a:latin typeface="Calibri"/>
                <a:cs typeface="Calibri"/>
              </a:rPr>
              <a:t>for  </a:t>
            </a:r>
            <a:r>
              <a:rPr sz="3200" spc="-5" dirty="0">
                <a:latin typeface="Calibri"/>
                <a:cs typeface="Calibri"/>
              </a:rPr>
              <a:t>measuring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banana</a:t>
            </a:r>
            <a:endParaRPr sz="3200">
              <a:latin typeface="Calibri"/>
              <a:cs typeface="Calibri"/>
            </a:endParaRPr>
          </a:p>
          <a:p>
            <a:pPr marL="527050" marR="5080" indent="-514350">
              <a:lnSpc>
                <a:spcPct val="78100"/>
              </a:lnSpc>
              <a:spcBef>
                <a:spcPts val="1125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sz="3200" spc="-10" dirty="0">
                <a:latin typeface="Calibri"/>
                <a:cs typeface="Calibri"/>
              </a:rPr>
              <a:t>Measure </a:t>
            </a:r>
            <a:r>
              <a:rPr sz="3200" dirty="0">
                <a:latin typeface="Calibri"/>
                <a:cs typeface="Calibri"/>
              </a:rPr>
              <a:t>the Banana,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recording 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15" dirty="0">
                <a:latin typeface="Calibri"/>
                <a:cs typeface="Calibri"/>
              </a:rPr>
              <a:t>Answer </a:t>
            </a:r>
            <a:r>
              <a:rPr sz="3200" spc="-5" dirty="0">
                <a:latin typeface="Calibri"/>
                <a:cs typeface="Calibri"/>
              </a:rPr>
              <a:t>on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20" dirty="0">
                <a:latin typeface="Calibri"/>
                <a:cs typeface="Calibri"/>
              </a:rPr>
              <a:t>separate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slide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61927" y="4147311"/>
            <a:ext cx="4950460" cy="19519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latin typeface="Calibri"/>
                <a:cs typeface="Calibri"/>
              </a:rPr>
              <a:t>Outputs: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3200" spc="1070" dirty="0">
                <a:latin typeface="Arial"/>
                <a:cs typeface="Arial"/>
              </a:rPr>
              <a:t>q</a:t>
            </a:r>
            <a:r>
              <a:rPr sz="3200" spc="-204" dirty="0">
                <a:latin typeface="Arial"/>
                <a:cs typeface="Arial"/>
              </a:rPr>
              <a:t> </a:t>
            </a:r>
            <a:r>
              <a:rPr sz="3200" u="heavy" spc="-10" dirty="0">
                <a:latin typeface="Calibri"/>
                <a:cs typeface="Calibri"/>
              </a:rPr>
              <a:t>Measurement </a:t>
            </a:r>
            <a:r>
              <a:rPr sz="3200" u="heavy" spc="-5" dirty="0">
                <a:latin typeface="Calibri"/>
                <a:cs typeface="Calibri"/>
              </a:rPr>
              <a:t>Instructions</a:t>
            </a:r>
            <a:endParaRPr sz="3200">
              <a:latin typeface="Calibri"/>
              <a:cs typeface="Calibri"/>
            </a:endParaRPr>
          </a:p>
          <a:p>
            <a:pPr marL="241300" marR="5080" indent="-228600">
              <a:lnSpc>
                <a:spcPts val="3100"/>
              </a:lnSpc>
              <a:spcBef>
                <a:spcPts val="885"/>
              </a:spcBef>
            </a:pPr>
            <a:r>
              <a:rPr sz="3200" spc="1070" dirty="0">
                <a:latin typeface="Arial"/>
                <a:cs typeface="Arial"/>
              </a:rPr>
              <a:t>q</a:t>
            </a:r>
            <a:r>
              <a:rPr sz="3200" spc="-210" dirty="0">
                <a:latin typeface="Arial"/>
                <a:cs typeface="Arial"/>
              </a:rPr>
              <a:t>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u="heavy" spc="-10" dirty="0">
                <a:latin typeface="Calibri"/>
                <a:cs typeface="Calibri"/>
              </a:rPr>
              <a:t>Answe</a:t>
            </a:r>
            <a:r>
              <a:rPr sz="3200" spc="-10" dirty="0">
                <a:latin typeface="Calibri"/>
                <a:cs typeface="Calibri"/>
              </a:rPr>
              <a:t>r </a:t>
            </a:r>
            <a:r>
              <a:rPr sz="3200" spc="-25" dirty="0">
                <a:latin typeface="Calibri"/>
                <a:cs typeface="Calibri"/>
              </a:rPr>
              <a:t>for </a:t>
            </a:r>
            <a:r>
              <a:rPr sz="3200" dirty="0">
                <a:latin typeface="Calibri"/>
                <a:cs typeface="Calibri"/>
              </a:rPr>
              <a:t>the banana  </a:t>
            </a:r>
            <a:r>
              <a:rPr sz="3200" spc="-10" dirty="0">
                <a:latin typeface="Calibri"/>
                <a:cs typeface="Calibri"/>
              </a:rPr>
              <a:t>measurement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35152" y="2154935"/>
            <a:ext cx="3651504" cy="3544824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712874" y="1515871"/>
            <a:ext cx="4587240" cy="1017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840"/>
              </a:lnSpc>
            </a:pPr>
            <a:r>
              <a:rPr sz="3400" b="0" spc="-5" dirty="0">
                <a:solidFill>
                  <a:srgbClr val="FFFFFF"/>
                </a:solidFill>
                <a:latin typeface="Calibri Light"/>
                <a:cs typeface="Calibri Light"/>
              </a:rPr>
              <a:t>Activity:</a:t>
            </a:r>
            <a:endParaRPr sz="3400">
              <a:latin typeface="Calibri Light"/>
              <a:cs typeface="Calibri Light"/>
            </a:endParaRPr>
          </a:p>
          <a:p>
            <a:pPr marL="12700">
              <a:lnSpc>
                <a:spcPts val="3840"/>
              </a:lnSpc>
            </a:pPr>
            <a:r>
              <a:rPr sz="3400" b="0" spc="-10" dirty="0">
                <a:solidFill>
                  <a:srgbClr val="FFFFFF"/>
                </a:solidFill>
                <a:latin typeface="Calibri Light"/>
                <a:cs typeface="Calibri Light"/>
              </a:rPr>
              <a:t>How </a:t>
            </a:r>
            <a:r>
              <a:rPr sz="3400" b="0" spc="-20" dirty="0">
                <a:solidFill>
                  <a:srgbClr val="FFFFFF"/>
                </a:solidFill>
                <a:latin typeface="Calibri Light"/>
                <a:cs typeface="Calibri Light"/>
              </a:rPr>
              <a:t>to </a:t>
            </a:r>
            <a:r>
              <a:rPr sz="3400" b="0" spc="-15" dirty="0">
                <a:solidFill>
                  <a:srgbClr val="FFFFFF"/>
                </a:solidFill>
                <a:latin typeface="Calibri Light"/>
                <a:cs typeface="Calibri Light"/>
              </a:rPr>
              <a:t>Measure </a:t>
            </a:r>
            <a:r>
              <a:rPr sz="3400" b="0" dirty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3400" b="0" spc="-5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400" b="0" spc="-5" dirty="0">
                <a:solidFill>
                  <a:srgbClr val="FFFFFF"/>
                </a:solidFill>
                <a:latin typeface="Calibri Light"/>
                <a:cs typeface="Calibri Light"/>
              </a:rPr>
              <a:t>Banana</a:t>
            </a:r>
            <a:endParaRPr sz="340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6172835" cy="6858000"/>
          </a:xfrm>
          <a:custGeom>
            <a:avLst/>
            <a:gdLst/>
            <a:ahLst/>
            <a:cxnLst/>
            <a:rect l="l" t="t" r="r" b="b"/>
            <a:pathLst>
              <a:path w="6172835" h="6858000">
                <a:moveTo>
                  <a:pt x="6103706" y="0"/>
                </a:moveTo>
                <a:lnTo>
                  <a:pt x="0" y="0"/>
                </a:lnTo>
                <a:lnTo>
                  <a:pt x="0" y="6857999"/>
                </a:lnTo>
                <a:lnTo>
                  <a:pt x="2764858" y="6857999"/>
                </a:lnTo>
                <a:lnTo>
                  <a:pt x="2896679" y="6782204"/>
                </a:lnTo>
                <a:lnTo>
                  <a:pt x="2978137" y="6731921"/>
                </a:lnTo>
                <a:lnTo>
                  <a:pt x="3058830" y="6680530"/>
                </a:lnTo>
                <a:lnTo>
                  <a:pt x="3098887" y="6654423"/>
                </a:lnTo>
                <a:lnTo>
                  <a:pt x="3138748" y="6628042"/>
                </a:lnTo>
                <a:lnTo>
                  <a:pt x="3178412" y="6601390"/>
                </a:lnTo>
                <a:lnTo>
                  <a:pt x="3217878" y="6574467"/>
                </a:lnTo>
                <a:lnTo>
                  <a:pt x="3257145" y="6547276"/>
                </a:lnTo>
                <a:lnTo>
                  <a:pt x="3296211" y="6519816"/>
                </a:lnTo>
                <a:lnTo>
                  <a:pt x="3335076" y="6492091"/>
                </a:lnTo>
                <a:lnTo>
                  <a:pt x="3373737" y="6464100"/>
                </a:lnTo>
                <a:lnTo>
                  <a:pt x="3412193" y="6435846"/>
                </a:lnTo>
                <a:lnTo>
                  <a:pt x="3450444" y="6407329"/>
                </a:lnTo>
                <a:lnTo>
                  <a:pt x="3488487" y="6378551"/>
                </a:lnTo>
                <a:lnTo>
                  <a:pt x="3526322" y="6349514"/>
                </a:lnTo>
                <a:lnTo>
                  <a:pt x="3563947" y="6320218"/>
                </a:lnTo>
                <a:lnTo>
                  <a:pt x="3601361" y="6290665"/>
                </a:lnTo>
                <a:lnTo>
                  <a:pt x="3638562" y="6260856"/>
                </a:lnTo>
                <a:lnTo>
                  <a:pt x="3675549" y="6230793"/>
                </a:lnTo>
                <a:lnTo>
                  <a:pt x="3712321" y="6200477"/>
                </a:lnTo>
                <a:lnTo>
                  <a:pt x="3748877" y="6169909"/>
                </a:lnTo>
                <a:lnTo>
                  <a:pt x="3785214" y="6139091"/>
                </a:lnTo>
                <a:lnTo>
                  <a:pt x="3821333" y="6108023"/>
                </a:lnTo>
                <a:lnTo>
                  <a:pt x="3857231" y="6076708"/>
                </a:lnTo>
                <a:lnTo>
                  <a:pt x="3892907" y="6045146"/>
                </a:lnTo>
                <a:lnTo>
                  <a:pt x="3928360" y="6013339"/>
                </a:lnTo>
                <a:lnTo>
                  <a:pt x="3963588" y="5981289"/>
                </a:lnTo>
                <a:lnTo>
                  <a:pt x="3998591" y="5948995"/>
                </a:lnTo>
                <a:lnTo>
                  <a:pt x="4033366" y="5916461"/>
                </a:lnTo>
                <a:lnTo>
                  <a:pt x="4067913" y="5883687"/>
                </a:lnTo>
                <a:lnTo>
                  <a:pt x="4102231" y="5850674"/>
                </a:lnTo>
                <a:lnTo>
                  <a:pt x="4136317" y="5817424"/>
                </a:lnTo>
                <a:lnTo>
                  <a:pt x="4170170" y="5783939"/>
                </a:lnTo>
                <a:lnTo>
                  <a:pt x="4203790" y="5750218"/>
                </a:lnTo>
                <a:lnTo>
                  <a:pt x="4237175" y="5716265"/>
                </a:lnTo>
                <a:lnTo>
                  <a:pt x="4270323" y="5682080"/>
                </a:lnTo>
                <a:lnTo>
                  <a:pt x="4303234" y="5647664"/>
                </a:lnTo>
                <a:lnTo>
                  <a:pt x="4335906" y="5613019"/>
                </a:lnTo>
                <a:lnTo>
                  <a:pt x="4368337" y="5578146"/>
                </a:lnTo>
                <a:lnTo>
                  <a:pt x="4400526" y="5543046"/>
                </a:lnTo>
                <a:lnTo>
                  <a:pt x="4432473" y="5507721"/>
                </a:lnTo>
                <a:lnTo>
                  <a:pt x="4464175" y="5472172"/>
                </a:lnTo>
                <a:lnTo>
                  <a:pt x="4495631" y="5436401"/>
                </a:lnTo>
                <a:lnTo>
                  <a:pt x="4526840" y="5400408"/>
                </a:lnTo>
                <a:lnTo>
                  <a:pt x="4557801" y="5364196"/>
                </a:lnTo>
                <a:lnTo>
                  <a:pt x="4588512" y="5327765"/>
                </a:lnTo>
                <a:lnTo>
                  <a:pt x="4618973" y="5291116"/>
                </a:lnTo>
                <a:lnTo>
                  <a:pt x="4649180" y="5254252"/>
                </a:lnTo>
                <a:lnTo>
                  <a:pt x="4679135" y="5217173"/>
                </a:lnTo>
                <a:lnTo>
                  <a:pt x="4708834" y="5179881"/>
                </a:lnTo>
                <a:lnTo>
                  <a:pt x="4738277" y="5142376"/>
                </a:lnTo>
                <a:lnTo>
                  <a:pt x="4767462" y="5104661"/>
                </a:lnTo>
                <a:lnTo>
                  <a:pt x="4796388" y="5066737"/>
                </a:lnTo>
                <a:lnTo>
                  <a:pt x="4825054" y="5028605"/>
                </a:lnTo>
                <a:lnTo>
                  <a:pt x="4853459" y="4990266"/>
                </a:lnTo>
                <a:lnTo>
                  <a:pt x="4881600" y="4951721"/>
                </a:lnTo>
                <a:lnTo>
                  <a:pt x="4909478" y="4912973"/>
                </a:lnTo>
                <a:lnTo>
                  <a:pt x="4937089" y="4874022"/>
                </a:lnTo>
                <a:lnTo>
                  <a:pt x="4964434" y="4834869"/>
                </a:lnTo>
                <a:lnTo>
                  <a:pt x="4991510" y="4795517"/>
                </a:lnTo>
                <a:lnTo>
                  <a:pt x="5018317" y="4755965"/>
                </a:lnTo>
                <a:lnTo>
                  <a:pt x="5044853" y="4716217"/>
                </a:lnTo>
                <a:lnTo>
                  <a:pt x="5071117" y="4676272"/>
                </a:lnTo>
                <a:lnTo>
                  <a:pt x="5097107" y="4636132"/>
                </a:lnTo>
                <a:lnTo>
                  <a:pt x="5122823" y="4595799"/>
                </a:lnTo>
                <a:lnTo>
                  <a:pt x="5148262" y="4555274"/>
                </a:lnTo>
                <a:lnTo>
                  <a:pt x="5173423" y="4514559"/>
                </a:lnTo>
                <a:lnTo>
                  <a:pt x="5198306" y="4473653"/>
                </a:lnTo>
                <a:lnTo>
                  <a:pt x="5222909" y="4432560"/>
                </a:lnTo>
                <a:lnTo>
                  <a:pt x="5247230" y="4391280"/>
                </a:lnTo>
                <a:lnTo>
                  <a:pt x="5271268" y="4349814"/>
                </a:lnTo>
                <a:lnTo>
                  <a:pt x="5295022" y="4308165"/>
                </a:lnTo>
                <a:lnTo>
                  <a:pt x="5318491" y="4266332"/>
                </a:lnTo>
                <a:lnTo>
                  <a:pt x="5341672" y="4224318"/>
                </a:lnTo>
                <a:lnTo>
                  <a:pt x="5364566" y="4182124"/>
                </a:lnTo>
                <a:lnTo>
                  <a:pt x="5387170" y="4139751"/>
                </a:lnTo>
                <a:lnTo>
                  <a:pt x="5409484" y="4097200"/>
                </a:lnTo>
                <a:lnTo>
                  <a:pt x="5431505" y="4054474"/>
                </a:lnTo>
                <a:lnTo>
                  <a:pt x="5453233" y="4011572"/>
                </a:lnTo>
                <a:lnTo>
                  <a:pt x="5474666" y="3968497"/>
                </a:lnTo>
                <a:lnTo>
                  <a:pt x="5495803" y="3925250"/>
                </a:lnTo>
                <a:lnTo>
                  <a:pt x="5516642" y="3881831"/>
                </a:lnTo>
                <a:lnTo>
                  <a:pt x="5537183" y="3838244"/>
                </a:lnTo>
                <a:lnTo>
                  <a:pt x="5557424" y="3794488"/>
                </a:lnTo>
                <a:lnTo>
                  <a:pt x="5577363" y="3750565"/>
                </a:lnTo>
                <a:lnTo>
                  <a:pt x="5597000" y="3706476"/>
                </a:lnTo>
                <a:lnTo>
                  <a:pt x="5616332" y="3662224"/>
                </a:lnTo>
                <a:lnTo>
                  <a:pt x="5635360" y="3617808"/>
                </a:lnTo>
                <a:lnTo>
                  <a:pt x="5654080" y="3573231"/>
                </a:lnTo>
                <a:lnTo>
                  <a:pt x="5672493" y="3528493"/>
                </a:lnTo>
                <a:lnTo>
                  <a:pt x="5690596" y="3483597"/>
                </a:lnTo>
                <a:lnTo>
                  <a:pt x="5708388" y="3438543"/>
                </a:lnTo>
                <a:lnTo>
                  <a:pt x="5725869" y="3393332"/>
                </a:lnTo>
                <a:lnTo>
                  <a:pt x="5743036" y="3347967"/>
                </a:lnTo>
                <a:lnTo>
                  <a:pt x="5759888" y="3302448"/>
                </a:lnTo>
                <a:lnTo>
                  <a:pt x="5776425" y="3256777"/>
                </a:lnTo>
                <a:lnTo>
                  <a:pt x="5792644" y="3210955"/>
                </a:lnTo>
                <a:lnTo>
                  <a:pt x="5808544" y="3164983"/>
                </a:lnTo>
                <a:lnTo>
                  <a:pt x="5824125" y="3118862"/>
                </a:lnTo>
                <a:lnTo>
                  <a:pt x="5839384" y="3072595"/>
                </a:lnTo>
                <a:lnTo>
                  <a:pt x="5854321" y="3026182"/>
                </a:lnTo>
                <a:lnTo>
                  <a:pt x="5868934" y="2979625"/>
                </a:lnTo>
                <a:lnTo>
                  <a:pt x="5883221" y="2932924"/>
                </a:lnTo>
                <a:lnTo>
                  <a:pt x="5897182" y="2886082"/>
                </a:lnTo>
                <a:lnTo>
                  <a:pt x="5910815" y="2839100"/>
                </a:lnTo>
                <a:lnTo>
                  <a:pt x="5924119" y="2791978"/>
                </a:lnTo>
                <a:lnTo>
                  <a:pt x="5937092" y="2744719"/>
                </a:lnTo>
                <a:lnTo>
                  <a:pt x="5949733" y="2697323"/>
                </a:lnTo>
                <a:lnTo>
                  <a:pt x="5962041" y="2649793"/>
                </a:lnTo>
                <a:lnTo>
                  <a:pt x="5974015" y="2602128"/>
                </a:lnTo>
                <a:lnTo>
                  <a:pt x="5985652" y="2554331"/>
                </a:lnTo>
                <a:lnTo>
                  <a:pt x="5996953" y="2506403"/>
                </a:lnTo>
                <a:lnTo>
                  <a:pt x="6007915" y="2458346"/>
                </a:lnTo>
                <a:lnTo>
                  <a:pt x="6018537" y="2410159"/>
                </a:lnTo>
                <a:lnTo>
                  <a:pt x="6028818" y="2361846"/>
                </a:lnTo>
                <a:lnTo>
                  <a:pt x="6038756" y="2313407"/>
                </a:lnTo>
                <a:lnTo>
                  <a:pt x="6048351" y="2264843"/>
                </a:lnTo>
                <a:lnTo>
                  <a:pt x="6057600" y="2216157"/>
                </a:lnTo>
                <a:lnTo>
                  <a:pt x="6066503" y="2167348"/>
                </a:lnTo>
                <a:lnTo>
                  <a:pt x="6075058" y="2118419"/>
                </a:lnTo>
                <a:lnTo>
                  <a:pt x="6083264" y="2069371"/>
                </a:lnTo>
                <a:lnTo>
                  <a:pt x="6091119" y="2020205"/>
                </a:lnTo>
                <a:lnTo>
                  <a:pt x="6098623" y="1970922"/>
                </a:lnTo>
                <a:lnTo>
                  <a:pt x="6105774" y="1921524"/>
                </a:lnTo>
                <a:lnTo>
                  <a:pt x="6112570" y="1872013"/>
                </a:lnTo>
                <a:lnTo>
                  <a:pt x="6119010" y="1822389"/>
                </a:lnTo>
                <a:lnTo>
                  <a:pt x="6125094" y="1772653"/>
                </a:lnTo>
                <a:lnTo>
                  <a:pt x="6130819" y="1722808"/>
                </a:lnTo>
                <a:lnTo>
                  <a:pt x="6136184" y="1672854"/>
                </a:lnTo>
                <a:lnTo>
                  <a:pt x="6141188" y="1622793"/>
                </a:lnTo>
                <a:lnTo>
                  <a:pt x="6145830" y="1572626"/>
                </a:lnTo>
                <a:lnTo>
                  <a:pt x="6150108" y="1522355"/>
                </a:lnTo>
                <a:lnTo>
                  <a:pt x="6154021" y="1471980"/>
                </a:lnTo>
                <a:lnTo>
                  <a:pt x="6157567" y="1421503"/>
                </a:lnTo>
                <a:lnTo>
                  <a:pt x="6160746" y="1370926"/>
                </a:lnTo>
                <a:lnTo>
                  <a:pt x="6163556" y="1320249"/>
                </a:lnTo>
                <a:lnTo>
                  <a:pt x="6165996" y="1269475"/>
                </a:lnTo>
                <a:lnTo>
                  <a:pt x="6168063" y="1218604"/>
                </a:lnTo>
                <a:lnTo>
                  <a:pt x="6169758" y="1167637"/>
                </a:lnTo>
                <a:lnTo>
                  <a:pt x="6171079" y="1116577"/>
                </a:lnTo>
                <a:lnTo>
                  <a:pt x="6172024" y="1065424"/>
                </a:lnTo>
                <a:lnTo>
                  <a:pt x="6172592" y="1014179"/>
                </a:lnTo>
                <a:lnTo>
                  <a:pt x="6172781" y="962845"/>
                </a:lnTo>
                <a:lnTo>
                  <a:pt x="6172599" y="912557"/>
                </a:lnTo>
                <a:lnTo>
                  <a:pt x="6172054" y="862356"/>
                </a:lnTo>
                <a:lnTo>
                  <a:pt x="6171147" y="812242"/>
                </a:lnTo>
                <a:lnTo>
                  <a:pt x="6169880" y="762217"/>
                </a:lnTo>
                <a:lnTo>
                  <a:pt x="6168253" y="712282"/>
                </a:lnTo>
                <a:lnTo>
                  <a:pt x="6166269" y="662439"/>
                </a:lnTo>
                <a:lnTo>
                  <a:pt x="6163927" y="612688"/>
                </a:lnTo>
                <a:lnTo>
                  <a:pt x="6161230" y="563031"/>
                </a:lnTo>
                <a:lnTo>
                  <a:pt x="6158178" y="513468"/>
                </a:lnTo>
                <a:lnTo>
                  <a:pt x="6154774" y="464003"/>
                </a:lnTo>
                <a:lnTo>
                  <a:pt x="6151018" y="414634"/>
                </a:lnTo>
                <a:lnTo>
                  <a:pt x="6146911" y="365365"/>
                </a:lnTo>
                <a:lnTo>
                  <a:pt x="6142455" y="316196"/>
                </a:lnTo>
                <a:lnTo>
                  <a:pt x="6137650" y="267127"/>
                </a:lnTo>
                <a:lnTo>
                  <a:pt x="6103706" y="0"/>
                </a:lnTo>
                <a:close/>
              </a:path>
            </a:pathLst>
          </a:custGeom>
          <a:solidFill>
            <a:srgbClr val="FFFFF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" y="10"/>
            <a:ext cx="6024133" cy="68579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717318" y="2880359"/>
            <a:ext cx="3767454" cy="1787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26415" algn="l"/>
                <a:tab pos="983615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1.	</a:t>
            </a:r>
            <a:r>
              <a:rPr sz="1800" u="heavy" dirty="0">
                <a:solidFill>
                  <a:srgbClr val="FFFFFF"/>
                </a:solidFill>
                <a:latin typeface="Times New Roman"/>
                <a:cs typeface="Times New Roman"/>
              </a:rPr>
              <a:t> 	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  <a:tabLst>
                <a:tab pos="526415" algn="l"/>
                <a:tab pos="983615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2.	</a:t>
            </a:r>
            <a:r>
              <a:rPr sz="1800" u="heavy" dirty="0">
                <a:solidFill>
                  <a:srgbClr val="FFFFFF"/>
                </a:solidFill>
                <a:latin typeface="Times New Roman"/>
                <a:cs typeface="Times New Roman"/>
              </a:rPr>
              <a:t> 	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  <a:tabLst>
                <a:tab pos="526415" algn="l"/>
                <a:tab pos="983615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3.	</a:t>
            </a:r>
            <a:r>
              <a:rPr sz="1800" u="heavy" dirty="0">
                <a:solidFill>
                  <a:srgbClr val="FFFFFF"/>
                </a:solidFill>
                <a:latin typeface="Times New Roman"/>
                <a:cs typeface="Times New Roman"/>
              </a:rPr>
              <a:t> 	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  <a:tabLst>
                <a:tab pos="526415" algn="l"/>
                <a:tab pos="983615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4.	</a:t>
            </a:r>
            <a:r>
              <a:rPr sz="1800" u="heavy" dirty="0">
                <a:solidFill>
                  <a:srgbClr val="FFFFFF"/>
                </a:solidFill>
                <a:latin typeface="Times New Roman"/>
                <a:cs typeface="Times New Roman"/>
              </a:rPr>
              <a:t> 	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  <a:tabLst>
                <a:tab pos="526415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5.	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Etc., for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as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many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steps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as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you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need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833981" y="33528"/>
            <a:ext cx="133477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/>
              <a:t>Facility</a:t>
            </a:r>
            <a:r>
              <a:rPr sz="1800" spc="-75" dirty="0"/>
              <a:t> </a:t>
            </a:r>
            <a:r>
              <a:rPr sz="1800" spc="-5" dirty="0"/>
              <a:t>Name:</a:t>
            </a:r>
            <a:endParaRPr sz="180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972685" cy="6858000"/>
          </a:xfrm>
          <a:custGeom>
            <a:avLst/>
            <a:gdLst/>
            <a:ahLst/>
            <a:cxnLst/>
            <a:rect l="l" t="t" r="r" b="b"/>
            <a:pathLst>
              <a:path w="4972685" h="6858000">
                <a:moveTo>
                  <a:pt x="0" y="0"/>
                </a:moveTo>
                <a:lnTo>
                  <a:pt x="4972593" y="0"/>
                </a:lnTo>
                <a:lnTo>
                  <a:pt x="4972593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30046" y="1422323"/>
            <a:ext cx="2943225" cy="1744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0500"/>
              </a:lnSpc>
            </a:pPr>
            <a:r>
              <a:rPr sz="4100" b="0" dirty="0">
                <a:latin typeface="Calibri Light"/>
                <a:cs typeface="Calibri Light"/>
              </a:rPr>
              <a:t>Our  </a:t>
            </a:r>
            <a:r>
              <a:rPr sz="4100" b="0" spc="-10" dirty="0">
                <a:latin typeface="Calibri Light"/>
                <a:cs typeface="Calibri Light"/>
              </a:rPr>
              <a:t>m</a:t>
            </a:r>
            <a:r>
              <a:rPr sz="4100" b="0" spc="-5" dirty="0">
                <a:latin typeface="Calibri Light"/>
                <a:cs typeface="Calibri Light"/>
              </a:rPr>
              <a:t>ea</a:t>
            </a:r>
            <a:r>
              <a:rPr sz="4100" b="0" dirty="0">
                <a:latin typeface="Calibri Light"/>
                <a:cs typeface="Calibri Light"/>
              </a:rPr>
              <a:t>s</a:t>
            </a:r>
            <a:r>
              <a:rPr sz="4100" b="0" spc="-5" dirty="0">
                <a:latin typeface="Calibri Light"/>
                <a:cs typeface="Calibri Light"/>
              </a:rPr>
              <a:t>u</a:t>
            </a:r>
            <a:r>
              <a:rPr sz="4100" b="0" spc="-65" dirty="0">
                <a:latin typeface="Calibri Light"/>
                <a:cs typeface="Calibri Light"/>
              </a:rPr>
              <a:t>r</a:t>
            </a:r>
            <a:r>
              <a:rPr sz="4100" b="0" spc="-5" dirty="0">
                <a:latin typeface="Calibri Light"/>
                <a:cs typeface="Calibri Light"/>
              </a:rPr>
              <a:t>e</a:t>
            </a:r>
            <a:r>
              <a:rPr sz="4100" b="0" spc="-10" dirty="0">
                <a:latin typeface="Calibri Light"/>
                <a:cs typeface="Calibri Light"/>
              </a:rPr>
              <a:t>m</a:t>
            </a:r>
            <a:r>
              <a:rPr sz="4100" b="0" spc="-5" dirty="0">
                <a:latin typeface="Calibri Light"/>
                <a:cs typeface="Calibri Light"/>
              </a:rPr>
              <a:t>e</a:t>
            </a:r>
            <a:r>
              <a:rPr sz="4100" b="0" spc="-45" dirty="0">
                <a:latin typeface="Calibri Light"/>
                <a:cs typeface="Calibri Light"/>
              </a:rPr>
              <a:t>n</a:t>
            </a:r>
            <a:r>
              <a:rPr sz="4100" b="0" dirty="0">
                <a:latin typeface="Calibri Light"/>
                <a:cs typeface="Calibri Light"/>
              </a:rPr>
              <a:t>t  </a:t>
            </a:r>
            <a:r>
              <a:rPr sz="4100" b="0" spc="-15" dirty="0">
                <a:latin typeface="Calibri Light"/>
                <a:cs typeface="Calibri Light"/>
              </a:rPr>
              <a:t>(answer)</a:t>
            </a:r>
            <a:r>
              <a:rPr sz="4100" b="0" spc="-70" dirty="0">
                <a:latin typeface="Calibri Light"/>
                <a:cs typeface="Calibri Light"/>
              </a:rPr>
              <a:t> </a:t>
            </a:r>
            <a:r>
              <a:rPr sz="4100" b="0" spc="-5" dirty="0">
                <a:latin typeface="Calibri Light"/>
                <a:cs typeface="Calibri Light"/>
              </a:rPr>
              <a:t>is:</a:t>
            </a:r>
            <a:endParaRPr sz="410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54297" y="10"/>
            <a:ext cx="7537702" cy="685798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2746" y="4224857"/>
            <a:ext cx="3105785" cy="0"/>
          </a:xfrm>
          <a:custGeom>
            <a:avLst/>
            <a:gdLst/>
            <a:ahLst/>
            <a:cxnLst/>
            <a:rect l="l" t="t" r="r" b="b"/>
            <a:pathLst>
              <a:path w="3105785">
                <a:moveTo>
                  <a:pt x="0" y="0"/>
                </a:moveTo>
                <a:lnTo>
                  <a:pt x="3105454" y="0"/>
                </a:lnTo>
              </a:path>
            </a:pathLst>
          </a:custGeom>
          <a:ln w="2644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8528" y="652660"/>
            <a:ext cx="2361565" cy="1363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5210"/>
              </a:lnSpc>
            </a:pPr>
            <a:r>
              <a:rPr sz="4700" b="0" spc="50" dirty="0">
                <a:solidFill>
                  <a:srgbClr val="000000"/>
                </a:solidFill>
                <a:latin typeface="Calibri Light"/>
                <a:cs typeface="Calibri Light"/>
              </a:rPr>
              <a:t>Missed </a:t>
            </a:r>
            <a:r>
              <a:rPr sz="4700" b="0" spc="45" dirty="0">
                <a:solidFill>
                  <a:srgbClr val="000000"/>
                </a:solidFill>
                <a:latin typeface="Calibri Light"/>
                <a:cs typeface="Calibri Light"/>
              </a:rPr>
              <a:t>a  </a:t>
            </a:r>
            <a:r>
              <a:rPr sz="4700" b="0" spc="85" dirty="0">
                <a:solidFill>
                  <a:srgbClr val="000000"/>
                </a:solidFill>
                <a:latin typeface="Calibri Light"/>
                <a:cs typeface="Calibri Light"/>
              </a:rPr>
              <a:t>M</a:t>
            </a:r>
            <a:r>
              <a:rPr sz="4700" b="0" spc="45" dirty="0">
                <a:solidFill>
                  <a:srgbClr val="000000"/>
                </a:solidFill>
                <a:latin typeface="Calibri Light"/>
                <a:cs typeface="Calibri Light"/>
              </a:rPr>
              <a:t>e</a:t>
            </a:r>
            <a:r>
              <a:rPr sz="4700" b="0" spc="20" dirty="0">
                <a:solidFill>
                  <a:srgbClr val="000000"/>
                </a:solidFill>
                <a:latin typeface="Calibri Light"/>
                <a:cs typeface="Calibri Light"/>
              </a:rPr>
              <a:t>e</a:t>
            </a:r>
            <a:r>
              <a:rPr sz="4700" b="0" spc="25" dirty="0">
                <a:solidFill>
                  <a:srgbClr val="000000"/>
                </a:solidFill>
                <a:latin typeface="Calibri Light"/>
                <a:cs typeface="Calibri Light"/>
              </a:rPr>
              <a:t>t</a:t>
            </a:r>
            <a:r>
              <a:rPr sz="4700" b="0" spc="35" dirty="0">
                <a:solidFill>
                  <a:srgbClr val="000000"/>
                </a:solidFill>
                <a:latin typeface="Calibri Light"/>
                <a:cs typeface="Calibri Light"/>
              </a:rPr>
              <a:t>in</a:t>
            </a:r>
            <a:r>
              <a:rPr sz="4700" b="0" spc="40" dirty="0">
                <a:solidFill>
                  <a:srgbClr val="000000"/>
                </a:solidFill>
                <a:latin typeface="Calibri Light"/>
                <a:cs typeface="Calibri Light"/>
              </a:rPr>
              <a:t>g</a:t>
            </a:r>
            <a:r>
              <a:rPr sz="4700" b="0" spc="45" dirty="0">
                <a:solidFill>
                  <a:srgbClr val="000000"/>
                </a:solidFill>
                <a:latin typeface="Calibri Light"/>
                <a:cs typeface="Calibri Light"/>
              </a:rPr>
              <a:t>?</a:t>
            </a:r>
            <a:endParaRPr sz="47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130565" y="764133"/>
            <a:ext cx="4976074" cy="349470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11515" y="745083"/>
            <a:ext cx="5014595" cy="3533140"/>
          </a:xfrm>
          <a:custGeom>
            <a:avLst/>
            <a:gdLst/>
            <a:ahLst/>
            <a:cxnLst/>
            <a:rect l="l" t="t" r="r" b="b"/>
            <a:pathLst>
              <a:path w="5014595" h="3533140">
                <a:moveTo>
                  <a:pt x="0" y="0"/>
                </a:moveTo>
                <a:lnTo>
                  <a:pt x="5014175" y="0"/>
                </a:lnTo>
                <a:lnTo>
                  <a:pt x="5014175" y="3532810"/>
                </a:lnTo>
                <a:lnTo>
                  <a:pt x="0" y="353281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8528" y="2772216"/>
            <a:ext cx="3646170" cy="2156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0400"/>
              </a:lnSpc>
            </a:pPr>
            <a:r>
              <a:rPr sz="2400" spc="-5" dirty="0">
                <a:latin typeface="Calibri"/>
                <a:cs typeface="Calibri"/>
              </a:rPr>
              <a:t>Check out the </a:t>
            </a:r>
            <a:r>
              <a:rPr sz="2400" spc="-15" dirty="0">
                <a:latin typeface="Calibri"/>
                <a:cs typeface="Calibri"/>
              </a:rPr>
              <a:t>recorded  </a:t>
            </a:r>
            <a:r>
              <a:rPr sz="2400" spc="-5" dirty="0">
                <a:latin typeface="Calibri"/>
                <a:cs typeface="Calibri"/>
              </a:rPr>
              <a:t>sessions on the </a:t>
            </a:r>
            <a:r>
              <a:rPr sz="2400" spc="-10" dirty="0">
                <a:latin typeface="Calibri"/>
                <a:cs typeface="Calibri"/>
              </a:rPr>
              <a:t>LARC  </a:t>
            </a:r>
            <a:r>
              <a:rPr sz="2400" spc="-20" dirty="0">
                <a:latin typeface="Calibri"/>
                <a:cs typeface="Calibri"/>
              </a:rPr>
              <a:t>Website: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200">
              <a:latin typeface="Times New Roman"/>
              <a:cs typeface="Times New Roman"/>
            </a:endParaRPr>
          </a:p>
          <a:p>
            <a:pPr marL="12700" marR="5080">
              <a:lnSpc>
                <a:spcPts val="2620"/>
              </a:lnSpc>
            </a:pPr>
            <a:r>
              <a:rPr sz="2400" u="heavy" spc="-15" dirty="0">
                <a:solidFill>
                  <a:srgbClr val="0563C1"/>
                </a:solidFill>
                <a:latin typeface="Calibri"/>
                <a:cs typeface="Calibri"/>
              </a:rPr>
              <a:t>https://</a:t>
            </a:r>
            <a:r>
              <a:rPr sz="2400" u="heavy" spc="-15" dirty="0">
                <a:solidFill>
                  <a:srgbClr val="0563C1"/>
                </a:solidFill>
                <a:latin typeface="Calibri"/>
                <a:cs typeface="Calibri"/>
                <a:hlinkClick r:id="rId3"/>
              </a:rPr>
              <a:t>www.larccqi.org/impl </a:t>
            </a:r>
            <a:r>
              <a:rPr sz="2400" u="heavy" spc="-15" dirty="0">
                <a:solidFill>
                  <a:srgbClr val="0563C1"/>
                </a:solidFill>
                <a:latin typeface="Calibri"/>
                <a:cs typeface="Calibri"/>
              </a:rPr>
              <a:t> </a:t>
            </a:r>
            <a:r>
              <a:rPr sz="2400" u="heavy" spc="-10" dirty="0">
                <a:solidFill>
                  <a:srgbClr val="0563C1"/>
                </a:solidFill>
                <a:latin typeface="Calibri"/>
                <a:cs typeface="Calibri"/>
              </a:rPr>
              <a:t>ementations/zimbabwe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061436" y="3175264"/>
            <a:ext cx="4976074" cy="3306909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42386" y="3156214"/>
            <a:ext cx="5014595" cy="3345179"/>
          </a:xfrm>
          <a:custGeom>
            <a:avLst/>
            <a:gdLst/>
            <a:ahLst/>
            <a:cxnLst/>
            <a:rect l="l" t="t" r="r" b="b"/>
            <a:pathLst>
              <a:path w="5014595" h="3345179">
                <a:moveTo>
                  <a:pt x="0" y="0"/>
                </a:moveTo>
                <a:lnTo>
                  <a:pt x="5014175" y="0"/>
                </a:lnTo>
                <a:lnTo>
                  <a:pt x="5014175" y="3345010"/>
                </a:lnTo>
                <a:lnTo>
                  <a:pt x="0" y="334501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2346" y="952634"/>
            <a:ext cx="6159499" cy="2044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99894" y="4704252"/>
            <a:ext cx="4387215" cy="279400"/>
          </a:xfrm>
          <a:custGeom>
            <a:avLst/>
            <a:gdLst/>
            <a:ahLst/>
            <a:cxnLst/>
            <a:rect l="l" t="t" r="r" b="b"/>
            <a:pathLst>
              <a:path w="4387215" h="279400">
                <a:moveTo>
                  <a:pt x="0" y="0"/>
                </a:moveTo>
                <a:lnTo>
                  <a:pt x="4386897" y="0"/>
                </a:lnTo>
                <a:lnTo>
                  <a:pt x="4386897" y="279400"/>
                </a:lnTo>
                <a:lnTo>
                  <a:pt x="0" y="2794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785216" y="4425695"/>
            <a:ext cx="6955155" cy="167449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 marR="5080" algn="just">
              <a:lnSpc>
                <a:spcPct val="99400"/>
              </a:lnSpc>
              <a:spcBef>
                <a:spcPts val="10"/>
              </a:spcBef>
            </a:pPr>
            <a:r>
              <a:rPr sz="1800" spc="-5" dirty="0">
                <a:solidFill>
                  <a:srgbClr val="6B717E"/>
                </a:solidFill>
                <a:latin typeface="Calibri"/>
                <a:cs typeface="Calibri"/>
              </a:rPr>
              <a:t>The Six Sigma DMAIC </a:t>
            </a:r>
            <a:r>
              <a:rPr sz="1800" spc="-10" dirty="0">
                <a:solidFill>
                  <a:srgbClr val="6B717E"/>
                </a:solidFill>
                <a:latin typeface="Calibri"/>
                <a:cs typeface="Calibri"/>
              </a:rPr>
              <a:t>problem </a:t>
            </a:r>
            <a:r>
              <a:rPr sz="1800" spc="-5" dirty="0">
                <a:solidFill>
                  <a:srgbClr val="6B717E"/>
                </a:solidFill>
                <a:latin typeface="Calibri"/>
                <a:cs typeface="Calibri"/>
              </a:rPr>
              <a:t>solving methodology is accomplished in </a:t>
            </a:r>
            <a:r>
              <a:rPr sz="1800" spc="-10" dirty="0">
                <a:solidFill>
                  <a:srgbClr val="6B717E"/>
                </a:solidFill>
                <a:latin typeface="Calibri"/>
                <a:cs typeface="Calibri"/>
              </a:rPr>
              <a:t>five  </a:t>
            </a:r>
            <a:r>
              <a:rPr sz="1800" spc="-5" dirty="0">
                <a:solidFill>
                  <a:srgbClr val="6B717E"/>
                </a:solidFill>
                <a:latin typeface="Calibri"/>
                <a:cs typeface="Calibri"/>
              </a:rPr>
              <a:t>phases, </a:t>
            </a:r>
            <a:r>
              <a:rPr sz="1800" dirty="0">
                <a:solidFill>
                  <a:srgbClr val="6B717E"/>
                </a:solidFill>
                <a:latin typeface="Calibri"/>
                <a:cs typeface="Calibri"/>
              </a:rPr>
              <a:t>or </a:t>
            </a:r>
            <a:r>
              <a:rPr sz="1800" spc="-10" dirty="0">
                <a:solidFill>
                  <a:srgbClr val="6B717E"/>
                </a:solidFill>
                <a:latin typeface="Calibri"/>
                <a:cs typeface="Calibri"/>
              </a:rPr>
              <a:t>steps: </a:t>
            </a:r>
            <a:r>
              <a:rPr sz="1800" spc="-5" dirty="0">
                <a:solidFill>
                  <a:srgbClr val="6B717E"/>
                </a:solidFill>
                <a:latin typeface="Calibri"/>
                <a:cs typeface="Calibri"/>
              </a:rPr>
              <a:t>Define, Measure, </a:t>
            </a:r>
            <a:r>
              <a:rPr sz="1800" spc="-10" dirty="0">
                <a:solidFill>
                  <a:srgbClr val="6B717E"/>
                </a:solidFill>
                <a:latin typeface="Calibri"/>
                <a:cs typeface="Calibri"/>
              </a:rPr>
              <a:t>Analyze, </a:t>
            </a:r>
            <a:r>
              <a:rPr sz="1800" spc="-15" dirty="0">
                <a:solidFill>
                  <a:srgbClr val="6B717E"/>
                </a:solidFill>
                <a:latin typeface="Calibri"/>
                <a:cs typeface="Calibri"/>
              </a:rPr>
              <a:t>Improve </a:t>
            </a:r>
            <a:r>
              <a:rPr sz="1800" dirty="0">
                <a:solidFill>
                  <a:srgbClr val="6B717E"/>
                </a:solidFill>
                <a:latin typeface="Calibri"/>
                <a:cs typeface="Calibri"/>
              </a:rPr>
              <a:t>and </a:t>
            </a:r>
            <a:r>
              <a:rPr sz="1800" spc="-10" dirty="0">
                <a:solidFill>
                  <a:srgbClr val="6B717E"/>
                </a:solidFill>
                <a:latin typeface="Calibri"/>
                <a:cs typeface="Calibri"/>
              </a:rPr>
              <a:t>Control. </a:t>
            </a:r>
            <a:r>
              <a:rPr sz="1800" spc="-5" dirty="0">
                <a:solidFill>
                  <a:srgbClr val="6B717E"/>
                </a:solidFill>
                <a:latin typeface="Calibri"/>
                <a:cs typeface="Calibri"/>
              </a:rPr>
              <a:t>Between  </a:t>
            </a:r>
            <a:r>
              <a:rPr sz="1800" dirty="0">
                <a:solidFill>
                  <a:srgbClr val="6B717E"/>
                </a:solidFill>
                <a:latin typeface="Calibri"/>
                <a:cs typeface="Calibri"/>
              </a:rPr>
              <a:t>each </a:t>
            </a:r>
            <a:r>
              <a:rPr sz="1800" spc="-5" dirty="0">
                <a:solidFill>
                  <a:srgbClr val="6B717E"/>
                </a:solidFill>
                <a:latin typeface="Calibri"/>
                <a:cs typeface="Calibri"/>
              </a:rPr>
              <a:t>phase </a:t>
            </a:r>
            <a:r>
              <a:rPr sz="1800" dirty="0">
                <a:solidFill>
                  <a:srgbClr val="6B717E"/>
                </a:solidFill>
                <a:latin typeface="Calibri"/>
                <a:cs typeface="Calibri"/>
              </a:rPr>
              <a:t>or </a:t>
            </a:r>
            <a:r>
              <a:rPr sz="1800" spc="-15" dirty="0">
                <a:solidFill>
                  <a:srgbClr val="6B717E"/>
                </a:solidFill>
                <a:latin typeface="Calibri"/>
                <a:cs typeface="Calibri"/>
              </a:rPr>
              <a:t>step </a:t>
            </a:r>
            <a:r>
              <a:rPr sz="1800" spc="-10" dirty="0">
                <a:solidFill>
                  <a:srgbClr val="6B717E"/>
                </a:solidFill>
                <a:latin typeface="Calibri"/>
                <a:cs typeface="Calibri"/>
              </a:rPr>
              <a:t>many </a:t>
            </a:r>
            <a:r>
              <a:rPr sz="1800" spc="-5" dirty="0">
                <a:solidFill>
                  <a:srgbClr val="6B717E"/>
                </a:solidFill>
                <a:latin typeface="Calibri"/>
                <a:cs typeface="Calibri"/>
              </a:rPr>
              <a:t>companies employ </a:t>
            </a:r>
            <a:r>
              <a:rPr sz="1800" dirty="0">
                <a:solidFill>
                  <a:srgbClr val="6B717E"/>
                </a:solidFill>
                <a:latin typeface="Calibri"/>
                <a:cs typeface="Calibri"/>
              </a:rPr>
              <a:t>a </a:t>
            </a:r>
            <a:r>
              <a:rPr sz="1800" spc="-15" dirty="0">
                <a:solidFill>
                  <a:srgbClr val="6B717E"/>
                </a:solidFill>
                <a:latin typeface="Calibri"/>
                <a:cs typeface="Calibri"/>
              </a:rPr>
              <a:t>“tollgate” </a:t>
            </a:r>
            <a:r>
              <a:rPr sz="1800" spc="-10" dirty="0">
                <a:solidFill>
                  <a:srgbClr val="6B717E"/>
                </a:solidFill>
                <a:latin typeface="Calibri"/>
                <a:cs typeface="Calibri"/>
              </a:rPr>
              <a:t>to control</a:t>
            </a:r>
            <a:r>
              <a:rPr sz="1800" spc="130" dirty="0">
                <a:solidFill>
                  <a:srgbClr val="6B717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6B717E"/>
                </a:solidFill>
                <a:latin typeface="Calibri"/>
                <a:cs typeface="Calibri"/>
              </a:rPr>
              <a:t>the</a:t>
            </a:r>
            <a:endParaRPr sz="1800">
              <a:latin typeface="Calibri"/>
              <a:cs typeface="Calibri"/>
            </a:endParaRPr>
          </a:p>
          <a:p>
            <a:pPr marL="12700" marR="5715" algn="just">
              <a:lnSpc>
                <a:spcPct val="99400"/>
              </a:lnSpc>
              <a:spcBef>
                <a:spcPts val="55"/>
              </a:spcBef>
            </a:pPr>
            <a:r>
              <a:rPr sz="1800" spc="-10" dirty="0">
                <a:solidFill>
                  <a:srgbClr val="6B717E"/>
                </a:solidFill>
                <a:latin typeface="Calibri"/>
                <a:cs typeface="Calibri"/>
              </a:rPr>
              <a:t>process. </a:t>
            </a:r>
            <a:r>
              <a:rPr sz="1800" spc="-5" dirty="0">
                <a:solidFill>
                  <a:srgbClr val="6B717E"/>
                </a:solidFill>
                <a:latin typeface="Calibri"/>
                <a:cs typeface="Calibri"/>
              </a:rPr>
              <a:t>Only </a:t>
            </a:r>
            <a:r>
              <a:rPr sz="1800" dirty="0">
                <a:solidFill>
                  <a:srgbClr val="6B717E"/>
                </a:solidFill>
                <a:latin typeface="Calibri"/>
                <a:cs typeface="Calibri"/>
              </a:rPr>
              <a:t>when </a:t>
            </a:r>
            <a:r>
              <a:rPr sz="1800" spc="-5" dirty="0">
                <a:solidFill>
                  <a:srgbClr val="6B717E"/>
                </a:solidFill>
                <a:latin typeface="Calibri"/>
                <a:cs typeface="Calibri"/>
              </a:rPr>
              <a:t>the </a:t>
            </a:r>
            <a:r>
              <a:rPr sz="1800" spc="-10" dirty="0">
                <a:solidFill>
                  <a:srgbClr val="6B717E"/>
                </a:solidFill>
                <a:latin typeface="Calibri"/>
                <a:cs typeface="Calibri"/>
              </a:rPr>
              <a:t>person </a:t>
            </a:r>
            <a:r>
              <a:rPr sz="1800" spc="-5" dirty="0">
                <a:solidFill>
                  <a:srgbClr val="6B717E"/>
                </a:solidFill>
                <a:latin typeface="Calibri"/>
                <a:cs typeface="Calibri"/>
              </a:rPr>
              <a:t>leading the </a:t>
            </a:r>
            <a:r>
              <a:rPr sz="1800" spc="-10" dirty="0">
                <a:solidFill>
                  <a:srgbClr val="6B717E"/>
                </a:solidFill>
                <a:latin typeface="Calibri"/>
                <a:cs typeface="Calibri"/>
              </a:rPr>
              <a:t>project </a:t>
            </a:r>
            <a:r>
              <a:rPr sz="1800" spc="-5" dirty="0">
                <a:solidFill>
                  <a:srgbClr val="6B717E"/>
                </a:solidFill>
                <a:latin typeface="Calibri"/>
                <a:cs typeface="Calibri"/>
              </a:rPr>
              <a:t>confirms </a:t>
            </a:r>
            <a:r>
              <a:rPr sz="1800" b="1" spc="-10" dirty="0">
                <a:solidFill>
                  <a:srgbClr val="6B717E"/>
                </a:solidFill>
                <a:latin typeface="Calibri"/>
                <a:cs typeface="Calibri"/>
              </a:rPr>
              <a:t>that </a:t>
            </a:r>
            <a:r>
              <a:rPr sz="1800" b="1" spc="-5" dirty="0">
                <a:solidFill>
                  <a:srgbClr val="6B717E"/>
                </a:solidFill>
                <a:latin typeface="Calibri"/>
                <a:cs typeface="Calibri"/>
              </a:rPr>
              <a:t>the </a:t>
            </a:r>
            <a:r>
              <a:rPr sz="1800" b="1" spc="-10" dirty="0">
                <a:solidFill>
                  <a:srgbClr val="6B717E"/>
                </a:solidFill>
                <a:latin typeface="Calibri"/>
                <a:cs typeface="Calibri"/>
              </a:rPr>
              <a:t>team  </a:t>
            </a:r>
            <a:r>
              <a:rPr sz="1800" b="1" spc="-5" dirty="0">
                <a:solidFill>
                  <a:srgbClr val="6B717E"/>
                </a:solidFill>
                <a:latin typeface="Calibri"/>
                <a:cs typeface="Calibri"/>
              </a:rPr>
              <a:t>has </a:t>
            </a:r>
            <a:r>
              <a:rPr sz="1800" b="1" spc="-10" dirty="0">
                <a:solidFill>
                  <a:srgbClr val="6B717E"/>
                </a:solidFill>
                <a:latin typeface="Calibri"/>
                <a:cs typeface="Calibri"/>
              </a:rPr>
              <a:t>successfully </a:t>
            </a:r>
            <a:r>
              <a:rPr sz="1800" b="1" spc="-15" dirty="0">
                <a:solidFill>
                  <a:srgbClr val="6B717E"/>
                </a:solidFill>
                <a:latin typeface="Calibri"/>
                <a:cs typeface="Calibri"/>
              </a:rPr>
              <a:t>completed </a:t>
            </a:r>
            <a:r>
              <a:rPr sz="1800" b="1" spc="-5" dirty="0">
                <a:solidFill>
                  <a:srgbClr val="6B717E"/>
                </a:solidFill>
                <a:latin typeface="Calibri"/>
                <a:cs typeface="Calibri"/>
              </a:rPr>
              <a:t>the </a:t>
            </a:r>
            <a:r>
              <a:rPr sz="1800" b="1" spc="-10" dirty="0">
                <a:solidFill>
                  <a:srgbClr val="6B717E"/>
                </a:solidFill>
                <a:latin typeface="Calibri"/>
                <a:cs typeface="Calibri"/>
              </a:rPr>
              <a:t>previous </a:t>
            </a:r>
            <a:r>
              <a:rPr sz="1800" b="1" spc="-5" dirty="0">
                <a:solidFill>
                  <a:srgbClr val="6B717E"/>
                </a:solidFill>
                <a:latin typeface="Calibri"/>
                <a:cs typeface="Calibri"/>
              </a:rPr>
              <a:t>phase </a:t>
            </a:r>
            <a:r>
              <a:rPr sz="1800" b="1" spc="-15" dirty="0">
                <a:solidFill>
                  <a:srgbClr val="6B717E"/>
                </a:solidFill>
                <a:latin typeface="Calibri"/>
                <a:cs typeface="Calibri"/>
              </a:rPr>
              <a:t>may </a:t>
            </a:r>
            <a:r>
              <a:rPr sz="1800" b="1" spc="-10" dirty="0">
                <a:solidFill>
                  <a:srgbClr val="6B717E"/>
                </a:solidFill>
                <a:latin typeface="Calibri"/>
                <a:cs typeface="Calibri"/>
              </a:rPr>
              <a:t>they </a:t>
            </a:r>
            <a:r>
              <a:rPr sz="1800" b="1" spc="-5" dirty="0">
                <a:solidFill>
                  <a:srgbClr val="6B717E"/>
                </a:solidFill>
                <a:latin typeface="Calibri"/>
                <a:cs typeface="Calibri"/>
              </a:rPr>
              <a:t>pass the </a:t>
            </a:r>
            <a:r>
              <a:rPr sz="1800" b="1" spc="-20" dirty="0">
                <a:solidFill>
                  <a:srgbClr val="6B717E"/>
                </a:solidFill>
                <a:latin typeface="Calibri"/>
                <a:cs typeface="Calibri"/>
              </a:rPr>
              <a:t>tollgate  </a:t>
            </a:r>
            <a:r>
              <a:rPr sz="1800" b="1" spc="-5" dirty="0">
                <a:solidFill>
                  <a:srgbClr val="6B717E"/>
                </a:solidFill>
                <a:latin typeface="Calibri"/>
                <a:cs typeface="Calibri"/>
              </a:rPr>
              <a:t>and </a:t>
            </a:r>
            <a:r>
              <a:rPr sz="1800" b="1" spc="-10" dirty="0">
                <a:solidFill>
                  <a:srgbClr val="6B717E"/>
                </a:solidFill>
                <a:latin typeface="Calibri"/>
                <a:cs typeface="Calibri"/>
              </a:rPr>
              <a:t>move to </a:t>
            </a:r>
            <a:r>
              <a:rPr sz="1800" b="1" spc="-5" dirty="0">
                <a:solidFill>
                  <a:srgbClr val="6B717E"/>
                </a:solidFill>
                <a:latin typeface="Calibri"/>
                <a:cs typeface="Calibri"/>
              </a:rPr>
              <a:t>the </a:t>
            </a:r>
            <a:r>
              <a:rPr sz="1800" b="1" spc="-15" dirty="0">
                <a:solidFill>
                  <a:srgbClr val="6B717E"/>
                </a:solidFill>
                <a:latin typeface="Calibri"/>
                <a:cs typeface="Calibri"/>
              </a:rPr>
              <a:t>next</a:t>
            </a:r>
            <a:r>
              <a:rPr sz="1800" b="1" spc="-40" dirty="0">
                <a:solidFill>
                  <a:srgbClr val="6B717E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6B717E"/>
                </a:solidFill>
                <a:latin typeface="Calibri"/>
                <a:cs typeface="Calibri"/>
              </a:rPr>
              <a:t>phase.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84181" y="373460"/>
            <a:ext cx="5248783" cy="34872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1097280"/>
            <a:ext cx="963294" cy="640080"/>
          </a:xfrm>
          <a:custGeom>
            <a:avLst/>
            <a:gdLst/>
            <a:ahLst/>
            <a:cxnLst/>
            <a:rect l="l" t="t" r="r" b="b"/>
            <a:pathLst>
              <a:path w="963294" h="640080">
                <a:moveTo>
                  <a:pt x="0" y="640079"/>
                </a:moveTo>
                <a:lnTo>
                  <a:pt x="962825" y="640079"/>
                </a:lnTo>
                <a:lnTo>
                  <a:pt x="962825" y="0"/>
                </a:lnTo>
                <a:lnTo>
                  <a:pt x="0" y="0"/>
                </a:lnTo>
                <a:lnTo>
                  <a:pt x="0" y="640079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01026" y="1097280"/>
            <a:ext cx="3746500" cy="640080"/>
          </a:xfrm>
          <a:custGeom>
            <a:avLst/>
            <a:gdLst/>
            <a:ahLst/>
            <a:cxnLst/>
            <a:rect l="l" t="t" r="r" b="b"/>
            <a:pathLst>
              <a:path w="3746500" h="640080">
                <a:moveTo>
                  <a:pt x="0" y="640079"/>
                </a:moveTo>
                <a:lnTo>
                  <a:pt x="3746333" y="640079"/>
                </a:lnTo>
                <a:lnTo>
                  <a:pt x="3746333" y="0"/>
                </a:lnTo>
                <a:lnTo>
                  <a:pt x="0" y="0"/>
                </a:lnTo>
                <a:lnTo>
                  <a:pt x="0" y="640079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38200" y="1737360"/>
            <a:ext cx="963294" cy="4747260"/>
          </a:xfrm>
          <a:custGeom>
            <a:avLst/>
            <a:gdLst/>
            <a:ahLst/>
            <a:cxnLst/>
            <a:rect l="l" t="t" r="r" b="b"/>
            <a:pathLst>
              <a:path w="963294" h="4747260">
                <a:moveTo>
                  <a:pt x="0" y="4746895"/>
                </a:moveTo>
                <a:lnTo>
                  <a:pt x="962825" y="4746895"/>
                </a:lnTo>
                <a:lnTo>
                  <a:pt x="962825" y="0"/>
                </a:lnTo>
                <a:lnTo>
                  <a:pt x="0" y="0"/>
                </a:lnTo>
                <a:lnTo>
                  <a:pt x="0" y="4746895"/>
                </a:lnTo>
                <a:close/>
              </a:path>
            </a:pathLst>
          </a:custGeom>
          <a:solidFill>
            <a:srgbClr val="CFD5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01026" y="1737359"/>
            <a:ext cx="3746500" cy="431800"/>
          </a:xfrm>
          <a:custGeom>
            <a:avLst/>
            <a:gdLst/>
            <a:ahLst/>
            <a:cxnLst/>
            <a:rect l="l" t="t" r="r" b="b"/>
            <a:pathLst>
              <a:path w="3746500" h="431800">
                <a:moveTo>
                  <a:pt x="0" y="431535"/>
                </a:moveTo>
                <a:lnTo>
                  <a:pt x="3746333" y="431535"/>
                </a:lnTo>
                <a:lnTo>
                  <a:pt x="3746333" y="0"/>
                </a:lnTo>
                <a:lnTo>
                  <a:pt x="0" y="0"/>
                </a:lnTo>
                <a:lnTo>
                  <a:pt x="0" y="431535"/>
                </a:lnTo>
                <a:close/>
              </a:path>
            </a:pathLst>
          </a:custGeom>
          <a:solidFill>
            <a:srgbClr val="CFD5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01026" y="2168895"/>
            <a:ext cx="3746500" cy="431800"/>
          </a:xfrm>
          <a:custGeom>
            <a:avLst/>
            <a:gdLst/>
            <a:ahLst/>
            <a:cxnLst/>
            <a:rect l="l" t="t" r="r" b="b"/>
            <a:pathLst>
              <a:path w="3746500" h="431800">
                <a:moveTo>
                  <a:pt x="0" y="431535"/>
                </a:moveTo>
                <a:lnTo>
                  <a:pt x="3746333" y="431535"/>
                </a:lnTo>
                <a:lnTo>
                  <a:pt x="3746333" y="0"/>
                </a:lnTo>
                <a:lnTo>
                  <a:pt x="0" y="0"/>
                </a:lnTo>
                <a:lnTo>
                  <a:pt x="0" y="431535"/>
                </a:lnTo>
                <a:close/>
              </a:path>
            </a:pathLst>
          </a:custGeom>
          <a:solidFill>
            <a:srgbClr val="E9EB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01026" y="2600431"/>
            <a:ext cx="3746500" cy="431800"/>
          </a:xfrm>
          <a:custGeom>
            <a:avLst/>
            <a:gdLst/>
            <a:ahLst/>
            <a:cxnLst/>
            <a:rect l="l" t="t" r="r" b="b"/>
            <a:pathLst>
              <a:path w="3746500" h="431800">
                <a:moveTo>
                  <a:pt x="0" y="431535"/>
                </a:moveTo>
                <a:lnTo>
                  <a:pt x="3746333" y="431535"/>
                </a:lnTo>
                <a:lnTo>
                  <a:pt x="3746333" y="0"/>
                </a:lnTo>
                <a:lnTo>
                  <a:pt x="0" y="0"/>
                </a:lnTo>
                <a:lnTo>
                  <a:pt x="0" y="431535"/>
                </a:lnTo>
                <a:close/>
              </a:path>
            </a:pathLst>
          </a:custGeom>
          <a:solidFill>
            <a:srgbClr val="CFD5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01026" y="3031967"/>
            <a:ext cx="3746500" cy="431800"/>
          </a:xfrm>
          <a:custGeom>
            <a:avLst/>
            <a:gdLst/>
            <a:ahLst/>
            <a:cxnLst/>
            <a:rect l="l" t="t" r="r" b="b"/>
            <a:pathLst>
              <a:path w="3746500" h="431800">
                <a:moveTo>
                  <a:pt x="0" y="431535"/>
                </a:moveTo>
                <a:lnTo>
                  <a:pt x="3746333" y="431535"/>
                </a:lnTo>
                <a:lnTo>
                  <a:pt x="3746333" y="0"/>
                </a:lnTo>
                <a:lnTo>
                  <a:pt x="0" y="0"/>
                </a:lnTo>
                <a:lnTo>
                  <a:pt x="0" y="431535"/>
                </a:lnTo>
                <a:close/>
              </a:path>
            </a:pathLst>
          </a:custGeom>
          <a:solidFill>
            <a:srgbClr val="E9EB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01026" y="3463504"/>
            <a:ext cx="3746500" cy="431800"/>
          </a:xfrm>
          <a:custGeom>
            <a:avLst/>
            <a:gdLst/>
            <a:ahLst/>
            <a:cxnLst/>
            <a:rect l="l" t="t" r="r" b="b"/>
            <a:pathLst>
              <a:path w="3746500" h="431800">
                <a:moveTo>
                  <a:pt x="0" y="431535"/>
                </a:moveTo>
                <a:lnTo>
                  <a:pt x="3746333" y="431535"/>
                </a:lnTo>
                <a:lnTo>
                  <a:pt x="3746333" y="0"/>
                </a:lnTo>
                <a:lnTo>
                  <a:pt x="0" y="0"/>
                </a:lnTo>
                <a:lnTo>
                  <a:pt x="0" y="431535"/>
                </a:lnTo>
                <a:close/>
              </a:path>
            </a:pathLst>
          </a:custGeom>
          <a:solidFill>
            <a:srgbClr val="CFD5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01026" y="3895040"/>
            <a:ext cx="3746500" cy="431800"/>
          </a:xfrm>
          <a:custGeom>
            <a:avLst/>
            <a:gdLst/>
            <a:ahLst/>
            <a:cxnLst/>
            <a:rect l="l" t="t" r="r" b="b"/>
            <a:pathLst>
              <a:path w="3746500" h="431800">
                <a:moveTo>
                  <a:pt x="0" y="431535"/>
                </a:moveTo>
                <a:lnTo>
                  <a:pt x="3746333" y="431535"/>
                </a:lnTo>
                <a:lnTo>
                  <a:pt x="3746333" y="0"/>
                </a:lnTo>
                <a:lnTo>
                  <a:pt x="0" y="0"/>
                </a:lnTo>
                <a:lnTo>
                  <a:pt x="0" y="431535"/>
                </a:lnTo>
                <a:close/>
              </a:path>
            </a:pathLst>
          </a:custGeom>
          <a:solidFill>
            <a:srgbClr val="E9EB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01026" y="4326576"/>
            <a:ext cx="3746500" cy="431800"/>
          </a:xfrm>
          <a:custGeom>
            <a:avLst/>
            <a:gdLst/>
            <a:ahLst/>
            <a:cxnLst/>
            <a:rect l="l" t="t" r="r" b="b"/>
            <a:pathLst>
              <a:path w="3746500" h="431800">
                <a:moveTo>
                  <a:pt x="0" y="431535"/>
                </a:moveTo>
                <a:lnTo>
                  <a:pt x="3746333" y="431535"/>
                </a:lnTo>
                <a:lnTo>
                  <a:pt x="3746333" y="0"/>
                </a:lnTo>
                <a:lnTo>
                  <a:pt x="0" y="0"/>
                </a:lnTo>
                <a:lnTo>
                  <a:pt x="0" y="431535"/>
                </a:lnTo>
                <a:close/>
              </a:path>
            </a:pathLst>
          </a:custGeom>
          <a:solidFill>
            <a:srgbClr val="CFD5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01026" y="4758111"/>
            <a:ext cx="3746500" cy="431800"/>
          </a:xfrm>
          <a:custGeom>
            <a:avLst/>
            <a:gdLst/>
            <a:ahLst/>
            <a:cxnLst/>
            <a:rect l="l" t="t" r="r" b="b"/>
            <a:pathLst>
              <a:path w="3746500" h="431800">
                <a:moveTo>
                  <a:pt x="0" y="431535"/>
                </a:moveTo>
                <a:lnTo>
                  <a:pt x="3746333" y="431535"/>
                </a:lnTo>
                <a:lnTo>
                  <a:pt x="3746333" y="0"/>
                </a:lnTo>
                <a:lnTo>
                  <a:pt x="0" y="0"/>
                </a:lnTo>
                <a:lnTo>
                  <a:pt x="0" y="431535"/>
                </a:lnTo>
                <a:close/>
              </a:path>
            </a:pathLst>
          </a:custGeom>
          <a:solidFill>
            <a:srgbClr val="E9EB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01026" y="5189647"/>
            <a:ext cx="3746500" cy="431800"/>
          </a:xfrm>
          <a:custGeom>
            <a:avLst/>
            <a:gdLst/>
            <a:ahLst/>
            <a:cxnLst/>
            <a:rect l="l" t="t" r="r" b="b"/>
            <a:pathLst>
              <a:path w="3746500" h="431800">
                <a:moveTo>
                  <a:pt x="0" y="431535"/>
                </a:moveTo>
                <a:lnTo>
                  <a:pt x="3746333" y="431535"/>
                </a:lnTo>
                <a:lnTo>
                  <a:pt x="3746333" y="0"/>
                </a:lnTo>
                <a:lnTo>
                  <a:pt x="0" y="0"/>
                </a:lnTo>
                <a:lnTo>
                  <a:pt x="0" y="431535"/>
                </a:lnTo>
                <a:close/>
              </a:path>
            </a:pathLst>
          </a:custGeom>
          <a:solidFill>
            <a:srgbClr val="CFD5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01026" y="5621184"/>
            <a:ext cx="3746500" cy="431800"/>
          </a:xfrm>
          <a:custGeom>
            <a:avLst/>
            <a:gdLst/>
            <a:ahLst/>
            <a:cxnLst/>
            <a:rect l="l" t="t" r="r" b="b"/>
            <a:pathLst>
              <a:path w="3746500" h="431800">
                <a:moveTo>
                  <a:pt x="0" y="431535"/>
                </a:moveTo>
                <a:lnTo>
                  <a:pt x="3746333" y="431535"/>
                </a:lnTo>
                <a:lnTo>
                  <a:pt x="3746333" y="0"/>
                </a:lnTo>
                <a:lnTo>
                  <a:pt x="0" y="0"/>
                </a:lnTo>
                <a:lnTo>
                  <a:pt x="0" y="431535"/>
                </a:lnTo>
                <a:close/>
              </a:path>
            </a:pathLst>
          </a:custGeom>
          <a:solidFill>
            <a:srgbClr val="E9EB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01026" y="6052720"/>
            <a:ext cx="3746500" cy="431800"/>
          </a:xfrm>
          <a:custGeom>
            <a:avLst/>
            <a:gdLst/>
            <a:ahLst/>
            <a:cxnLst/>
            <a:rect l="l" t="t" r="r" b="b"/>
            <a:pathLst>
              <a:path w="3746500" h="431800">
                <a:moveTo>
                  <a:pt x="0" y="431535"/>
                </a:moveTo>
                <a:lnTo>
                  <a:pt x="3746333" y="431535"/>
                </a:lnTo>
                <a:lnTo>
                  <a:pt x="3746333" y="0"/>
                </a:lnTo>
                <a:lnTo>
                  <a:pt x="0" y="0"/>
                </a:lnTo>
                <a:lnTo>
                  <a:pt x="0" y="431535"/>
                </a:lnTo>
                <a:close/>
              </a:path>
            </a:pathLst>
          </a:custGeom>
          <a:solidFill>
            <a:srgbClr val="CFD5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01025" y="1090930"/>
            <a:ext cx="0" cy="5400040"/>
          </a:xfrm>
          <a:custGeom>
            <a:avLst/>
            <a:gdLst/>
            <a:ahLst/>
            <a:cxnLst/>
            <a:rect l="l" t="t" r="r" b="b"/>
            <a:pathLst>
              <a:path h="5400040">
                <a:moveTo>
                  <a:pt x="0" y="0"/>
                </a:moveTo>
                <a:lnTo>
                  <a:pt x="0" y="539967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31850" y="1737360"/>
            <a:ext cx="4721860" cy="0"/>
          </a:xfrm>
          <a:custGeom>
            <a:avLst/>
            <a:gdLst/>
            <a:ahLst/>
            <a:cxnLst/>
            <a:rect l="l" t="t" r="r" b="b"/>
            <a:pathLst>
              <a:path w="4721860">
                <a:moveTo>
                  <a:pt x="0" y="0"/>
                </a:moveTo>
                <a:lnTo>
                  <a:pt x="472186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94675" y="2168896"/>
            <a:ext cx="3759200" cy="0"/>
          </a:xfrm>
          <a:custGeom>
            <a:avLst/>
            <a:gdLst/>
            <a:ahLst/>
            <a:cxnLst/>
            <a:rect l="l" t="t" r="r" b="b"/>
            <a:pathLst>
              <a:path w="3759200">
                <a:moveTo>
                  <a:pt x="0" y="0"/>
                </a:moveTo>
                <a:lnTo>
                  <a:pt x="375903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94675" y="2600431"/>
            <a:ext cx="3759200" cy="0"/>
          </a:xfrm>
          <a:custGeom>
            <a:avLst/>
            <a:gdLst/>
            <a:ahLst/>
            <a:cxnLst/>
            <a:rect l="l" t="t" r="r" b="b"/>
            <a:pathLst>
              <a:path w="3759200">
                <a:moveTo>
                  <a:pt x="0" y="0"/>
                </a:moveTo>
                <a:lnTo>
                  <a:pt x="375903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94675" y="3031968"/>
            <a:ext cx="3759200" cy="0"/>
          </a:xfrm>
          <a:custGeom>
            <a:avLst/>
            <a:gdLst/>
            <a:ahLst/>
            <a:cxnLst/>
            <a:rect l="l" t="t" r="r" b="b"/>
            <a:pathLst>
              <a:path w="3759200">
                <a:moveTo>
                  <a:pt x="0" y="0"/>
                </a:moveTo>
                <a:lnTo>
                  <a:pt x="375903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94675" y="3463504"/>
            <a:ext cx="3759200" cy="0"/>
          </a:xfrm>
          <a:custGeom>
            <a:avLst/>
            <a:gdLst/>
            <a:ahLst/>
            <a:cxnLst/>
            <a:rect l="l" t="t" r="r" b="b"/>
            <a:pathLst>
              <a:path w="3759200">
                <a:moveTo>
                  <a:pt x="0" y="0"/>
                </a:moveTo>
                <a:lnTo>
                  <a:pt x="375903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94675" y="3895040"/>
            <a:ext cx="3759200" cy="0"/>
          </a:xfrm>
          <a:custGeom>
            <a:avLst/>
            <a:gdLst/>
            <a:ahLst/>
            <a:cxnLst/>
            <a:rect l="l" t="t" r="r" b="b"/>
            <a:pathLst>
              <a:path w="3759200">
                <a:moveTo>
                  <a:pt x="0" y="0"/>
                </a:moveTo>
                <a:lnTo>
                  <a:pt x="375903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94675" y="4326576"/>
            <a:ext cx="3759200" cy="0"/>
          </a:xfrm>
          <a:custGeom>
            <a:avLst/>
            <a:gdLst/>
            <a:ahLst/>
            <a:cxnLst/>
            <a:rect l="l" t="t" r="r" b="b"/>
            <a:pathLst>
              <a:path w="3759200">
                <a:moveTo>
                  <a:pt x="0" y="0"/>
                </a:moveTo>
                <a:lnTo>
                  <a:pt x="375903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94675" y="4758111"/>
            <a:ext cx="3759200" cy="0"/>
          </a:xfrm>
          <a:custGeom>
            <a:avLst/>
            <a:gdLst/>
            <a:ahLst/>
            <a:cxnLst/>
            <a:rect l="l" t="t" r="r" b="b"/>
            <a:pathLst>
              <a:path w="3759200">
                <a:moveTo>
                  <a:pt x="0" y="0"/>
                </a:moveTo>
                <a:lnTo>
                  <a:pt x="375903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94675" y="5189647"/>
            <a:ext cx="3759200" cy="0"/>
          </a:xfrm>
          <a:custGeom>
            <a:avLst/>
            <a:gdLst/>
            <a:ahLst/>
            <a:cxnLst/>
            <a:rect l="l" t="t" r="r" b="b"/>
            <a:pathLst>
              <a:path w="3759200">
                <a:moveTo>
                  <a:pt x="0" y="0"/>
                </a:moveTo>
                <a:lnTo>
                  <a:pt x="375903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794675" y="5621184"/>
            <a:ext cx="3759200" cy="0"/>
          </a:xfrm>
          <a:custGeom>
            <a:avLst/>
            <a:gdLst/>
            <a:ahLst/>
            <a:cxnLst/>
            <a:rect l="l" t="t" r="r" b="b"/>
            <a:pathLst>
              <a:path w="3759200">
                <a:moveTo>
                  <a:pt x="0" y="0"/>
                </a:moveTo>
                <a:lnTo>
                  <a:pt x="375903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94676" y="6046370"/>
            <a:ext cx="3759200" cy="12700"/>
          </a:xfrm>
          <a:custGeom>
            <a:avLst/>
            <a:gdLst/>
            <a:ahLst/>
            <a:cxnLst/>
            <a:rect l="l" t="t" r="r" b="b"/>
            <a:pathLst>
              <a:path w="3759200" h="12700">
                <a:moveTo>
                  <a:pt x="0" y="0"/>
                </a:moveTo>
                <a:lnTo>
                  <a:pt x="3759034" y="0"/>
                </a:lnTo>
                <a:lnTo>
                  <a:pt x="3759034" y="12699"/>
                </a:lnTo>
                <a:lnTo>
                  <a:pt x="0" y="126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38200" y="1090930"/>
            <a:ext cx="0" cy="5400040"/>
          </a:xfrm>
          <a:custGeom>
            <a:avLst/>
            <a:gdLst/>
            <a:ahLst/>
            <a:cxnLst/>
            <a:rect l="l" t="t" r="r" b="b"/>
            <a:pathLst>
              <a:path h="5400040">
                <a:moveTo>
                  <a:pt x="0" y="0"/>
                </a:moveTo>
                <a:lnTo>
                  <a:pt x="0" y="539967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547360" y="1090930"/>
            <a:ext cx="0" cy="5400040"/>
          </a:xfrm>
          <a:custGeom>
            <a:avLst/>
            <a:gdLst/>
            <a:ahLst/>
            <a:cxnLst/>
            <a:rect l="l" t="t" r="r" b="b"/>
            <a:pathLst>
              <a:path h="5400040">
                <a:moveTo>
                  <a:pt x="0" y="0"/>
                </a:moveTo>
                <a:lnTo>
                  <a:pt x="0" y="539967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31850" y="1097280"/>
            <a:ext cx="4721860" cy="0"/>
          </a:xfrm>
          <a:custGeom>
            <a:avLst/>
            <a:gdLst/>
            <a:ahLst/>
            <a:cxnLst/>
            <a:rect l="l" t="t" r="r" b="b"/>
            <a:pathLst>
              <a:path w="4721860">
                <a:moveTo>
                  <a:pt x="0" y="0"/>
                </a:moveTo>
                <a:lnTo>
                  <a:pt x="472186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31850" y="6484256"/>
            <a:ext cx="4721860" cy="0"/>
          </a:xfrm>
          <a:custGeom>
            <a:avLst/>
            <a:gdLst/>
            <a:ahLst/>
            <a:cxnLst/>
            <a:rect l="l" t="t" r="r" b="b"/>
            <a:pathLst>
              <a:path w="4721860">
                <a:moveTo>
                  <a:pt x="0" y="0"/>
                </a:moveTo>
                <a:lnTo>
                  <a:pt x="472186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916939" y="1147064"/>
            <a:ext cx="734060" cy="551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090"/>
              </a:lnSpc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LLE  NGE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1879766" y="1130808"/>
            <a:ext cx="1448435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CHANGE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IDEAS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254497" y="1097280"/>
            <a:ext cx="5393653" cy="5386975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2163" y="0"/>
            <a:ext cx="760095" cy="6858000"/>
          </a:xfrm>
          <a:custGeom>
            <a:avLst/>
            <a:gdLst/>
            <a:ahLst/>
            <a:cxnLst/>
            <a:rect l="l" t="t" r="r" b="b"/>
            <a:pathLst>
              <a:path w="760095" h="6858000">
                <a:moveTo>
                  <a:pt x="0" y="1147034"/>
                </a:moveTo>
                <a:lnTo>
                  <a:pt x="0" y="6391227"/>
                </a:lnTo>
                <a:lnTo>
                  <a:pt x="759618" y="6858000"/>
                </a:lnTo>
                <a:lnTo>
                  <a:pt x="759618" y="1147443"/>
                </a:lnTo>
                <a:lnTo>
                  <a:pt x="666" y="1147443"/>
                </a:lnTo>
                <a:lnTo>
                  <a:pt x="0" y="1147034"/>
                </a:lnTo>
                <a:close/>
              </a:path>
              <a:path w="760095" h="6858000">
                <a:moveTo>
                  <a:pt x="759618" y="0"/>
                </a:moveTo>
                <a:lnTo>
                  <a:pt x="666" y="0"/>
                </a:lnTo>
                <a:lnTo>
                  <a:pt x="666" y="1147443"/>
                </a:lnTo>
                <a:lnTo>
                  <a:pt x="759618" y="1147443"/>
                </a:lnTo>
                <a:lnTo>
                  <a:pt x="759618" y="0"/>
                </a:lnTo>
                <a:close/>
              </a:path>
            </a:pathLst>
          </a:custGeom>
          <a:solidFill>
            <a:srgbClr val="2F55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44436" y="879651"/>
            <a:ext cx="483234" cy="5521960"/>
          </a:xfrm>
          <a:custGeom>
            <a:avLst/>
            <a:gdLst/>
            <a:ahLst/>
            <a:cxnLst/>
            <a:rect l="l" t="t" r="r" b="b"/>
            <a:pathLst>
              <a:path w="483235" h="5521960">
                <a:moveTo>
                  <a:pt x="482654" y="0"/>
                </a:moveTo>
                <a:lnTo>
                  <a:pt x="0" y="259914"/>
                </a:lnTo>
                <a:lnTo>
                  <a:pt x="0" y="5521414"/>
                </a:lnTo>
                <a:lnTo>
                  <a:pt x="482654" y="5259158"/>
                </a:lnTo>
                <a:lnTo>
                  <a:pt x="482654" y="0"/>
                </a:lnTo>
                <a:close/>
              </a:path>
            </a:pathLst>
          </a:custGeom>
          <a:solidFill>
            <a:srgbClr val="2038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" y="1"/>
            <a:ext cx="4634865" cy="6141085"/>
          </a:xfrm>
          <a:custGeom>
            <a:avLst/>
            <a:gdLst/>
            <a:ahLst/>
            <a:cxnLst/>
            <a:rect l="l" t="t" r="r" b="b"/>
            <a:pathLst>
              <a:path w="4634865" h="6141085">
                <a:moveTo>
                  <a:pt x="0" y="6141007"/>
                </a:moveTo>
                <a:lnTo>
                  <a:pt x="4634682" y="6141007"/>
                </a:lnTo>
                <a:lnTo>
                  <a:pt x="4634682" y="0"/>
                </a:lnTo>
                <a:lnTo>
                  <a:pt x="0" y="0"/>
                </a:lnTo>
                <a:lnTo>
                  <a:pt x="0" y="61410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10055" y="454151"/>
            <a:ext cx="2697480" cy="2700528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16152" y="3297935"/>
            <a:ext cx="2700528" cy="269748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01782" y="1"/>
            <a:ext cx="7287259" cy="6858000"/>
          </a:xfrm>
          <a:custGeom>
            <a:avLst/>
            <a:gdLst/>
            <a:ahLst/>
            <a:cxnLst/>
            <a:rect l="l" t="t" r="r" b="b"/>
            <a:pathLst>
              <a:path w="7287259" h="6858000">
                <a:moveTo>
                  <a:pt x="0" y="0"/>
                </a:moveTo>
                <a:lnTo>
                  <a:pt x="7287169" y="0"/>
                </a:lnTo>
                <a:lnTo>
                  <a:pt x="7287169" y="6857998"/>
                </a:lnTo>
                <a:lnTo>
                  <a:pt x="0" y="6857998"/>
                </a:lnTo>
                <a:lnTo>
                  <a:pt x="0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631581" y="1125728"/>
            <a:ext cx="4284345" cy="657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0" spc="-70" dirty="0">
                <a:latin typeface="Calibri Light"/>
                <a:cs typeface="Calibri Light"/>
              </a:rPr>
              <a:t>Turn </a:t>
            </a:r>
            <a:r>
              <a:rPr sz="4000" b="0" dirty="0">
                <a:latin typeface="Calibri Light"/>
                <a:cs typeface="Calibri Light"/>
              </a:rPr>
              <a:t>on </a:t>
            </a:r>
            <a:r>
              <a:rPr sz="4000" b="0" spc="-75" dirty="0">
                <a:latin typeface="Calibri Light"/>
                <a:cs typeface="Calibri Light"/>
              </a:rPr>
              <a:t>Your</a:t>
            </a:r>
            <a:r>
              <a:rPr sz="4000" b="0" spc="-50" dirty="0">
                <a:latin typeface="Calibri Light"/>
                <a:cs typeface="Calibri Light"/>
              </a:rPr>
              <a:t> </a:t>
            </a:r>
            <a:r>
              <a:rPr sz="4000" b="0" spc="-15" dirty="0">
                <a:latin typeface="Calibri Light"/>
                <a:cs typeface="Calibri Light"/>
              </a:rPr>
              <a:t>Camera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31579" y="2429255"/>
            <a:ext cx="3630295" cy="1301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solidFill>
                  <a:srgbClr val="FEFFFF"/>
                </a:solidFill>
                <a:latin typeface="Calibri"/>
                <a:cs typeface="Calibri"/>
              </a:rPr>
              <a:t>Smile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40" dirty="0">
                <a:solidFill>
                  <a:srgbClr val="FEFFFF"/>
                </a:solidFill>
                <a:latin typeface="Calibri"/>
                <a:cs typeface="Calibri"/>
              </a:rPr>
              <a:t>Wave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solidFill>
                  <a:srgbClr val="FEFFFF"/>
                </a:solidFill>
                <a:latin typeface="Calibri"/>
                <a:cs typeface="Calibri"/>
              </a:rPr>
              <a:t>Let </a:t>
            </a:r>
            <a:r>
              <a:rPr sz="2400" dirty="0">
                <a:solidFill>
                  <a:srgbClr val="FEFFFF"/>
                </a:solidFill>
                <a:latin typeface="Calibri"/>
                <a:cs typeface="Calibri"/>
              </a:rPr>
              <a:t>us see </a:t>
            </a:r>
            <a:r>
              <a:rPr sz="2400" spc="-10" dirty="0">
                <a:solidFill>
                  <a:srgbClr val="FEFFFF"/>
                </a:solidFill>
                <a:latin typeface="Calibri"/>
                <a:cs typeface="Calibri"/>
              </a:rPr>
              <a:t>your </a:t>
            </a:r>
            <a:r>
              <a:rPr sz="2400" spc="-5" dirty="0">
                <a:solidFill>
                  <a:srgbClr val="FEFFFF"/>
                </a:solidFill>
                <a:latin typeface="Calibri"/>
                <a:cs typeface="Calibri"/>
              </a:rPr>
              <a:t>smiling</a:t>
            </a:r>
            <a:r>
              <a:rPr sz="2400" spc="-90" dirty="0">
                <a:solidFill>
                  <a:srgbClr val="FE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EFFFF"/>
                </a:solidFill>
                <a:latin typeface="Calibri"/>
                <a:cs typeface="Calibri"/>
              </a:rPr>
              <a:t>face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2835" y="2834640"/>
            <a:ext cx="3147695" cy="1402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0" b="0" spc="-10" dirty="0">
                <a:latin typeface="Calibri Light"/>
                <a:cs typeface="Calibri Light"/>
              </a:rPr>
              <a:t>Thank</a:t>
            </a:r>
            <a:r>
              <a:rPr sz="6000" b="0" spc="-65" dirty="0">
                <a:latin typeface="Calibri Light"/>
                <a:cs typeface="Calibri Light"/>
              </a:rPr>
              <a:t> </a:t>
            </a:r>
            <a:r>
              <a:rPr sz="6000" b="0" spc="-150" dirty="0">
                <a:latin typeface="Calibri Light"/>
                <a:cs typeface="Calibri Light"/>
              </a:rPr>
              <a:t>You</a:t>
            </a:r>
            <a:endParaRPr sz="60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2400" spc="-5" dirty="0">
                <a:latin typeface="Calibri"/>
                <a:cs typeface="Calibri"/>
              </a:rPr>
              <a:t>Please </a:t>
            </a:r>
            <a:r>
              <a:rPr sz="2400" spc="-30" dirty="0">
                <a:latin typeface="Calibri"/>
                <a:cs typeface="Calibri"/>
              </a:rPr>
              <a:t>take </a:t>
            </a:r>
            <a:r>
              <a:rPr sz="2400" spc="-5" dirty="0">
                <a:latin typeface="Calibri"/>
                <a:cs typeface="Calibri"/>
              </a:rPr>
              <a:t>the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poll!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510369" y="851518"/>
            <a:ext cx="6184900" cy="5155565"/>
          </a:xfrm>
          <a:custGeom>
            <a:avLst/>
            <a:gdLst/>
            <a:ahLst/>
            <a:cxnLst/>
            <a:rect l="l" t="t" r="r" b="b"/>
            <a:pathLst>
              <a:path w="6184900" h="5155565">
                <a:moveTo>
                  <a:pt x="2497662" y="0"/>
                </a:moveTo>
                <a:lnTo>
                  <a:pt x="1573267" y="0"/>
                </a:lnTo>
                <a:lnTo>
                  <a:pt x="1529750" y="5781"/>
                </a:lnTo>
                <a:lnTo>
                  <a:pt x="1490163" y="22378"/>
                </a:lnTo>
                <a:lnTo>
                  <a:pt x="1456191" y="48673"/>
                </a:lnTo>
                <a:lnTo>
                  <a:pt x="1429518" y="83545"/>
                </a:lnTo>
                <a:lnTo>
                  <a:pt x="968320" y="881195"/>
                </a:lnTo>
                <a:lnTo>
                  <a:pt x="951474" y="920668"/>
                </a:lnTo>
                <a:lnTo>
                  <a:pt x="945858" y="962751"/>
                </a:lnTo>
                <a:lnTo>
                  <a:pt x="951474" y="1004835"/>
                </a:lnTo>
                <a:lnTo>
                  <a:pt x="968320" y="1044307"/>
                </a:lnTo>
                <a:lnTo>
                  <a:pt x="1429518" y="1841959"/>
                </a:lnTo>
                <a:lnTo>
                  <a:pt x="1456191" y="1876832"/>
                </a:lnTo>
                <a:lnTo>
                  <a:pt x="1490163" y="1903126"/>
                </a:lnTo>
                <a:lnTo>
                  <a:pt x="1491372" y="1903633"/>
                </a:lnTo>
                <a:lnTo>
                  <a:pt x="1049242" y="2668303"/>
                </a:lnTo>
                <a:lnTo>
                  <a:pt x="1025843" y="2714132"/>
                </a:lnTo>
                <a:lnTo>
                  <a:pt x="1009130" y="2762293"/>
                </a:lnTo>
                <a:lnTo>
                  <a:pt x="999102" y="2812008"/>
                </a:lnTo>
                <a:lnTo>
                  <a:pt x="995759" y="2862500"/>
                </a:lnTo>
                <a:lnTo>
                  <a:pt x="999102" y="2912992"/>
                </a:lnTo>
                <a:lnTo>
                  <a:pt x="1009130" y="2962707"/>
                </a:lnTo>
                <a:lnTo>
                  <a:pt x="1025843" y="3010867"/>
                </a:lnTo>
                <a:lnTo>
                  <a:pt x="1049242" y="3056696"/>
                </a:lnTo>
                <a:lnTo>
                  <a:pt x="2147429" y="4956034"/>
                </a:lnTo>
                <a:lnTo>
                  <a:pt x="2173253" y="4995290"/>
                </a:lnTo>
                <a:lnTo>
                  <a:pt x="2202951" y="5030804"/>
                </a:lnTo>
                <a:lnTo>
                  <a:pt x="2236170" y="5062342"/>
                </a:lnTo>
                <a:lnTo>
                  <a:pt x="2272559" y="5089669"/>
                </a:lnTo>
                <a:lnTo>
                  <a:pt x="2311766" y="5112552"/>
                </a:lnTo>
                <a:lnTo>
                  <a:pt x="2353437" y="5130757"/>
                </a:lnTo>
                <a:lnTo>
                  <a:pt x="2397221" y="5144051"/>
                </a:lnTo>
                <a:lnTo>
                  <a:pt x="2442767" y="5152198"/>
                </a:lnTo>
                <a:lnTo>
                  <a:pt x="2489721" y="5154966"/>
                </a:lnTo>
                <a:lnTo>
                  <a:pt x="4690845" y="5154966"/>
                </a:lnTo>
                <a:lnTo>
                  <a:pt x="4742202" y="5151469"/>
                </a:lnTo>
                <a:lnTo>
                  <a:pt x="4792389" y="5141201"/>
                </a:lnTo>
                <a:lnTo>
                  <a:pt x="4840682" y="5124493"/>
                </a:lnTo>
                <a:lnTo>
                  <a:pt x="4886356" y="5101681"/>
                </a:lnTo>
                <a:lnTo>
                  <a:pt x="4928688" y="5073095"/>
                </a:lnTo>
                <a:lnTo>
                  <a:pt x="4966952" y="5039070"/>
                </a:lnTo>
                <a:lnTo>
                  <a:pt x="5000425" y="4999939"/>
                </a:lnTo>
                <a:lnTo>
                  <a:pt x="5028383" y="4956034"/>
                </a:lnTo>
                <a:lnTo>
                  <a:pt x="6131322" y="3056696"/>
                </a:lnTo>
                <a:lnTo>
                  <a:pt x="6154721" y="3010867"/>
                </a:lnTo>
                <a:lnTo>
                  <a:pt x="6171434" y="2962707"/>
                </a:lnTo>
                <a:lnTo>
                  <a:pt x="6181463" y="2912992"/>
                </a:lnTo>
                <a:lnTo>
                  <a:pt x="6184805" y="2862500"/>
                </a:lnTo>
                <a:lnTo>
                  <a:pt x="6181463" y="2812008"/>
                </a:lnTo>
                <a:lnTo>
                  <a:pt x="6171434" y="2762293"/>
                </a:lnTo>
                <a:lnTo>
                  <a:pt x="6154721" y="2714132"/>
                </a:lnTo>
                <a:lnTo>
                  <a:pt x="6131322" y="2668303"/>
                </a:lnTo>
                <a:lnTo>
                  <a:pt x="5694561" y="1916169"/>
                </a:lnTo>
                <a:lnTo>
                  <a:pt x="1569352" y="1916169"/>
                </a:lnTo>
                <a:lnTo>
                  <a:pt x="1558195" y="1915799"/>
                </a:lnTo>
                <a:lnTo>
                  <a:pt x="1547206" y="1914701"/>
                </a:lnTo>
                <a:lnTo>
                  <a:pt x="1536410" y="1912892"/>
                </a:lnTo>
                <a:lnTo>
                  <a:pt x="1525831" y="1910388"/>
                </a:lnTo>
                <a:lnTo>
                  <a:pt x="1500107" y="1899603"/>
                </a:lnTo>
                <a:lnTo>
                  <a:pt x="1558259" y="1799028"/>
                </a:lnTo>
                <a:lnTo>
                  <a:pt x="1552039" y="1796421"/>
                </a:lnTo>
                <a:lnTo>
                  <a:pt x="1509196" y="1758541"/>
                </a:lnTo>
                <a:lnTo>
                  <a:pt x="1089375" y="1034973"/>
                </a:lnTo>
                <a:lnTo>
                  <a:pt x="1069497" y="962751"/>
                </a:lnTo>
                <a:lnTo>
                  <a:pt x="1074475" y="925442"/>
                </a:lnTo>
                <a:lnTo>
                  <a:pt x="1498276" y="183307"/>
                </a:lnTo>
                <a:lnTo>
                  <a:pt x="1521921" y="152392"/>
                </a:lnTo>
                <a:lnTo>
                  <a:pt x="1587134" y="114367"/>
                </a:lnTo>
                <a:lnTo>
                  <a:pt x="1625714" y="109242"/>
                </a:lnTo>
                <a:lnTo>
                  <a:pt x="2654336" y="109242"/>
                </a:lnTo>
                <a:lnTo>
                  <a:pt x="2639414" y="83545"/>
                </a:lnTo>
                <a:lnTo>
                  <a:pt x="2613615" y="48673"/>
                </a:lnTo>
                <a:lnTo>
                  <a:pt x="2579768" y="22378"/>
                </a:lnTo>
                <a:lnTo>
                  <a:pt x="2540306" y="5781"/>
                </a:lnTo>
                <a:lnTo>
                  <a:pt x="2497662" y="0"/>
                </a:lnTo>
                <a:close/>
              </a:path>
              <a:path w="6184900" h="5155565">
                <a:moveTo>
                  <a:pt x="898270" y="3125190"/>
                </a:moveTo>
                <a:lnTo>
                  <a:pt x="363179" y="3125190"/>
                </a:lnTo>
                <a:lnTo>
                  <a:pt x="337989" y="3128536"/>
                </a:lnTo>
                <a:lnTo>
                  <a:pt x="295408" y="3153364"/>
                </a:lnTo>
                <a:lnTo>
                  <a:pt x="13002" y="3635275"/>
                </a:lnTo>
                <a:lnTo>
                  <a:pt x="0" y="3682485"/>
                </a:lnTo>
                <a:lnTo>
                  <a:pt x="3250" y="3706845"/>
                </a:lnTo>
                <a:lnTo>
                  <a:pt x="279969" y="4191420"/>
                </a:lnTo>
                <a:lnTo>
                  <a:pt x="315073" y="4226826"/>
                </a:lnTo>
                <a:lnTo>
                  <a:pt x="363179" y="4239780"/>
                </a:lnTo>
                <a:lnTo>
                  <a:pt x="898270" y="4239780"/>
                </a:lnTo>
                <a:lnTo>
                  <a:pt x="945798" y="4226826"/>
                </a:lnTo>
                <a:lnTo>
                  <a:pt x="980326" y="4191420"/>
                </a:lnTo>
                <a:lnTo>
                  <a:pt x="1248448" y="3729694"/>
                </a:lnTo>
                <a:lnTo>
                  <a:pt x="1261450" y="3682485"/>
                </a:lnTo>
                <a:lnTo>
                  <a:pt x="1258199" y="3658124"/>
                </a:lnTo>
                <a:lnTo>
                  <a:pt x="980326" y="3173550"/>
                </a:lnTo>
                <a:lnTo>
                  <a:pt x="945798" y="3138144"/>
                </a:lnTo>
                <a:lnTo>
                  <a:pt x="898270" y="3125190"/>
                </a:lnTo>
                <a:close/>
              </a:path>
              <a:path w="6184900" h="5155565">
                <a:moveTo>
                  <a:pt x="4690845" y="570034"/>
                </a:moveTo>
                <a:lnTo>
                  <a:pt x="2923422" y="570034"/>
                </a:lnTo>
                <a:lnTo>
                  <a:pt x="3098693" y="871862"/>
                </a:lnTo>
                <a:lnTo>
                  <a:pt x="3115539" y="911335"/>
                </a:lnTo>
                <a:lnTo>
                  <a:pt x="3121154" y="953418"/>
                </a:lnTo>
                <a:lnTo>
                  <a:pt x="3115539" y="995501"/>
                </a:lnTo>
                <a:lnTo>
                  <a:pt x="3098647" y="1035053"/>
                </a:lnTo>
                <a:lnTo>
                  <a:pt x="2635497" y="1832626"/>
                </a:lnTo>
                <a:lnTo>
                  <a:pt x="2609699" y="1867498"/>
                </a:lnTo>
                <a:lnTo>
                  <a:pt x="2575852" y="1893792"/>
                </a:lnTo>
                <a:lnTo>
                  <a:pt x="2536382" y="1910389"/>
                </a:lnTo>
                <a:lnTo>
                  <a:pt x="2493745" y="1916169"/>
                </a:lnTo>
                <a:lnTo>
                  <a:pt x="5694561" y="1916169"/>
                </a:lnTo>
                <a:lnTo>
                  <a:pt x="5028383" y="768967"/>
                </a:lnTo>
                <a:lnTo>
                  <a:pt x="5000425" y="725061"/>
                </a:lnTo>
                <a:lnTo>
                  <a:pt x="4966952" y="685930"/>
                </a:lnTo>
                <a:lnTo>
                  <a:pt x="4928688" y="651905"/>
                </a:lnTo>
                <a:lnTo>
                  <a:pt x="4886356" y="623319"/>
                </a:lnTo>
                <a:lnTo>
                  <a:pt x="4840682" y="600506"/>
                </a:lnTo>
                <a:lnTo>
                  <a:pt x="4792389" y="583799"/>
                </a:lnTo>
                <a:lnTo>
                  <a:pt x="4742202" y="573531"/>
                </a:lnTo>
                <a:lnTo>
                  <a:pt x="4690845" y="570034"/>
                </a:lnTo>
                <a:close/>
              </a:path>
              <a:path w="6184900" h="5155565">
                <a:moveTo>
                  <a:pt x="2796959" y="570034"/>
                </a:moveTo>
                <a:lnTo>
                  <a:pt x="2489721" y="570034"/>
                </a:lnTo>
                <a:lnTo>
                  <a:pt x="2442767" y="572802"/>
                </a:lnTo>
                <a:lnTo>
                  <a:pt x="2397221" y="580949"/>
                </a:lnTo>
                <a:lnTo>
                  <a:pt x="2353437" y="594243"/>
                </a:lnTo>
                <a:lnTo>
                  <a:pt x="2311766" y="612448"/>
                </a:lnTo>
                <a:lnTo>
                  <a:pt x="2272559" y="635331"/>
                </a:lnTo>
                <a:lnTo>
                  <a:pt x="2236170" y="662659"/>
                </a:lnTo>
                <a:lnTo>
                  <a:pt x="2202951" y="694196"/>
                </a:lnTo>
                <a:lnTo>
                  <a:pt x="2173253" y="729710"/>
                </a:lnTo>
                <a:lnTo>
                  <a:pt x="2147429" y="768967"/>
                </a:lnTo>
                <a:lnTo>
                  <a:pt x="1556682" y="1790675"/>
                </a:lnTo>
                <a:lnTo>
                  <a:pt x="1583220" y="1801801"/>
                </a:lnTo>
                <a:lnTo>
                  <a:pt x="1592594" y="1804020"/>
                </a:lnTo>
                <a:lnTo>
                  <a:pt x="1602165" y="1805624"/>
                </a:lnTo>
                <a:lnTo>
                  <a:pt x="1611907" y="1806598"/>
                </a:lnTo>
                <a:lnTo>
                  <a:pt x="1621797" y="1806926"/>
                </a:lnTo>
                <a:lnTo>
                  <a:pt x="2441298" y="1806926"/>
                </a:lnTo>
                <a:lnTo>
                  <a:pt x="2479106" y="1801801"/>
                </a:lnTo>
                <a:lnTo>
                  <a:pt x="2544096" y="1763777"/>
                </a:lnTo>
                <a:lnTo>
                  <a:pt x="2566967" y="1732862"/>
                </a:lnTo>
                <a:lnTo>
                  <a:pt x="2977604" y="1025719"/>
                </a:lnTo>
                <a:lnTo>
                  <a:pt x="2997516" y="953418"/>
                </a:lnTo>
                <a:lnTo>
                  <a:pt x="2992538" y="916110"/>
                </a:lnTo>
                <a:lnTo>
                  <a:pt x="2977604" y="881115"/>
                </a:lnTo>
                <a:lnTo>
                  <a:pt x="2796959" y="570034"/>
                </a:lnTo>
                <a:close/>
              </a:path>
              <a:path w="6184900" h="5155565">
                <a:moveTo>
                  <a:pt x="2654336" y="109242"/>
                </a:moveTo>
                <a:lnTo>
                  <a:pt x="2445216" y="109242"/>
                </a:lnTo>
                <a:lnTo>
                  <a:pt x="2483021" y="114367"/>
                </a:lnTo>
                <a:lnTo>
                  <a:pt x="2518005" y="129081"/>
                </a:lnTo>
                <a:lnTo>
                  <a:pt x="2548013" y="152392"/>
                </a:lnTo>
                <a:lnTo>
                  <a:pt x="2570885" y="183307"/>
                </a:lnTo>
                <a:lnTo>
                  <a:pt x="2789466" y="559719"/>
                </a:lnTo>
                <a:lnTo>
                  <a:pt x="2915927" y="559719"/>
                </a:lnTo>
                <a:lnTo>
                  <a:pt x="2654336" y="109242"/>
                </a:lnTo>
                <a:close/>
              </a:path>
            </a:pathLst>
          </a:custGeom>
          <a:solidFill>
            <a:srgbClr val="7F7F7F">
              <a:alpha val="148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528559" y="2127504"/>
            <a:ext cx="3221736" cy="322173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531" y="2311400"/>
            <a:ext cx="6506209" cy="2485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56895" marR="5080" indent="-544830">
              <a:lnSpc>
                <a:spcPts val="9500"/>
              </a:lnSpc>
            </a:pPr>
            <a:r>
              <a:rPr sz="8800" b="0" spc="-5" dirty="0">
                <a:solidFill>
                  <a:srgbClr val="FFFFFF"/>
                </a:solidFill>
                <a:latin typeface="Calibri Light"/>
                <a:cs typeface="Calibri Light"/>
              </a:rPr>
              <a:t>Begin with</a:t>
            </a:r>
            <a:r>
              <a:rPr sz="8800" b="0" spc="-9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8800" b="0" spc="-5" dirty="0">
                <a:solidFill>
                  <a:srgbClr val="FFFFFF"/>
                </a:solidFill>
                <a:latin typeface="Calibri Light"/>
                <a:cs typeface="Calibri Light"/>
              </a:rPr>
              <a:t>the  </a:t>
            </a:r>
            <a:r>
              <a:rPr sz="8800" b="0" dirty="0">
                <a:solidFill>
                  <a:srgbClr val="FFFFFF"/>
                </a:solidFill>
                <a:latin typeface="Calibri Light"/>
                <a:cs typeface="Calibri Light"/>
              </a:rPr>
              <a:t>End in</a:t>
            </a:r>
            <a:r>
              <a:rPr sz="8800" b="0" spc="-1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8800" b="0" spc="-5" dirty="0">
                <a:solidFill>
                  <a:srgbClr val="FFFFFF"/>
                </a:solidFill>
                <a:latin typeface="Calibri Light"/>
                <a:cs typeface="Calibri Light"/>
              </a:rPr>
              <a:t>Mind</a:t>
            </a:r>
            <a:endParaRPr sz="880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6205" y="115192"/>
            <a:ext cx="11939905" cy="6628130"/>
          </a:xfrm>
          <a:custGeom>
            <a:avLst/>
            <a:gdLst/>
            <a:ahLst/>
            <a:cxnLst/>
            <a:rect l="l" t="t" r="r" b="b"/>
            <a:pathLst>
              <a:path w="11939905" h="6628130">
                <a:moveTo>
                  <a:pt x="0" y="0"/>
                </a:moveTo>
                <a:lnTo>
                  <a:pt x="11939588" y="0"/>
                </a:lnTo>
                <a:lnTo>
                  <a:pt x="11939588" y="6627614"/>
                </a:lnTo>
                <a:lnTo>
                  <a:pt x="0" y="662761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99232" y="1883639"/>
            <a:ext cx="6936105" cy="0"/>
          </a:xfrm>
          <a:custGeom>
            <a:avLst/>
            <a:gdLst/>
            <a:ahLst/>
            <a:cxnLst/>
            <a:rect l="l" t="t" r="r" b="b"/>
            <a:pathLst>
              <a:path w="6936105">
                <a:moveTo>
                  <a:pt x="6935760" y="0"/>
                </a:moveTo>
                <a:lnTo>
                  <a:pt x="0" y="1"/>
                </a:lnTo>
              </a:path>
            </a:pathLst>
          </a:custGeom>
          <a:ln w="1270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99232" y="5066756"/>
            <a:ext cx="6936105" cy="0"/>
          </a:xfrm>
          <a:custGeom>
            <a:avLst/>
            <a:gdLst/>
            <a:ahLst/>
            <a:cxnLst/>
            <a:rect l="l" t="t" r="r" b="b"/>
            <a:pathLst>
              <a:path w="6936105">
                <a:moveTo>
                  <a:pt x="6935760" y="0"/>
                </a:moveTo>
                <a:lnTo>
                  <a:pt x="0" y="1"/>
                </a:lnTo>
              </a:path>
            </a:pathLst>
          </a:custGeom>
          <a:ln w="1270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850880" y="2017776"/>
            <a:ext cx="917448" cy="917448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702628" y="285468"/>
            <a:ext cx="1212215" cy="1021080"/>
          </a:xfrm>
          <a:custGeom>
            <a:avLst/>
            <a:gdLst/>
            <a:ahLst/>
            <a:cxnLst/>
            <a:rect l="l" t="t" r="r" b="b"/>
            <a:pathLst>
              <a:path w="1212215" h="1021080">
                <a:moveTo>
                  <a:pt x="0" y="0"/>
                </a:moveTo>
                <a:lnTo>
                  <a:pt x="1211983" y="0"/>
                </a:lnTo>
                <a:lnTo>
                  <a:pt x="1211983" y="1020947"/>
                </a:lnTo>
                <a:lnTo>
                  <a:pt x="0" y="102094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850880" y="390143"/>
            <a:ext cx="917448" cy="917448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41096"/>
            <a:ext cx="5125720" cy="850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200" b="0" spc="-15" dirty="0">
                <a:solidFill>
                  <a:srgbClr val="000000"/>
                </a:solidFill>
                <a:latin typeface="Calibri Light"/>
                <a:cs typeface="Calibri Light"/>
              </a:rPr>
              <a:t>Remember:</a:t>
            </a:r>
            <a:r>
              <a:rPr sz="5200" b="0" spc="-7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5200" b="0" spc="-5" dirty="0">
                <a:solidFill>
                  <a:srgbClr val="000000"/>
                </a:solidFill>
                <a:latin typeface="Calibri Light"/>
                <a:cs typeface="Calibri Light"/>
              </a:rPr>
              <a:t>DMAIC</a:t>
            </a:r>
            <a:endParaRPr sz="52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17000" y="2921293"/>
            <a:ext cx="1098550" cy="1098550"/>
          </a:xfrm>
          <a:custGeom>
            <a:avLst/>
            <a:gdLst/>
            <a:ahLst/>
            <a:cxnLst/>
            <a:rect l="l" t="t" r="r" b="b"/>
            <a:pathLst>
              <a:path w="1098550" h="1098550">
                <a:moveTo>
                  <a:pt x="1098000" y="0"/>
                </a:moveTo>
                <a:lnTo>
                  <a:pt x="326402" y="0"/>
                </a:lnTo>
                <a:lnTo>
                  <a:pt x="278169" y="3539"/>
                </a:lnTo>
                <a:lnTo>
                  <a:pt x="232133" y="13819"/>
                </a:lnTo>
                <a:lnTo>
                  <a:pt x="188799" y="30336"/>
                </a:lnTo>
                <a:lnTo>
                  <a:pt x="148672" y="52585"/>
                </a:lnTo>
                <a:lnTo>
                  <a:pt x="112258" y="80061"/>
                </a:lnTo>
                <a:lnTo>
                  <a:pt x="80060" y="112259"/>
                </a:lnTo>
                <a:lnTo>
                  <a:pt x="52585" y="148673"/>
                </a:lnTo>
                <a:lnTo>
                  <a:pt x="30336" y="188800"/>
                </a:lnTo>
                <a:lnTo>
                  <a:pt x="13819" y="232134"/>
                </a:lnTo>
                <a:lnTo>
                  <a:pt x="3539" y="278170"/>
                </a:lnTo>
                <a:lnTo>
                  <a:pt x="0" y="326403"/>
                </a:lnTo>
                <a:lnTo>
                  <a:pt x="0" y="1098000"/>
                </a:lnTo>
                <a:lnTo>
                  <a:pt x="771597" y="1098000"/>
                </a:lnTo>
                <a:lnTo>
                  <a:pt x="819830" y="1094461"/>
                </a:lnTo>
                <a:lnTo>
                  <a:pt x="865866" y="1084180"/>
                </a:lnTo>
                <a:lnTo>
                  <a:pt x="909200" y="1067663"/>
                </a:lnTo>
                <a:lnTo>
                  <a:pt x="949326" y="1045414"/>
                </a:lnTo>
                <a:lnTo>
                  <a:pt x="985741" y="1017939"/>
                </a:lnTo>
                <a:lnTo>
                  <a:pt x="1017938" y="985741"/>
                </a:lnTo>
                <a:lnTo>
                  <a:pt x="1045414" y="949327"/>
                </a:lnTo>
                <a:lnTo>
                  <a:pt x="1067663" y="909200"/>
                </a:lnTo>
                <a:lnTo>
                  <a:pt x="1084180" y="865866"/>
                </a:lnTo>
                <a:lnTo>
                  <a:pt x="1094461" y="819830"/>
                </a:lnTo>
                <a:lnTo>
                  <a:pt x="1098000" y="771597"/>
                </a:lnTo>
                <a:lnTo>
                  <a:pt x="1098000" y="0"/>
                </a:lnTo>
                <a:close/>
              </a:path>
            </a:pathLst>
          </a:custGeom>
          <a:solidFill>
            <a:srgbClr val="ED7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48383" y="3154679"/>
            <a:ext cx="633984" cy="630935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03941" y="4349495"/>
            <a:ext cx="924560" cy="39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DEFI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431999" y="2921293"/>
            <a:ext cx="1098550" cy="1098550"/>
          </a:xfrm>
          <a:custGeom>
            <a:avLst/>
            <a:gdLst/>
            <a:ahLst/>
            <a:cxnLst/>
            <a:rect l="l" t="t" r="r" b="b"/>
            <a:pathLst>
              <a:path w="1098550" h="1098550">
                <a:moveTo>
                  <a:pt x="1098000" y="0"/>
                </a:moveTo>
                <a:lnTo>
                  <a:pt x="326402" y="0"/>
                </a:lnTo>
                <a:lnTo>
                  <a:pt x="278169" y="3539"/>
                </a:lnTo>
                <a:lnTo>
                  <a:pt x="232133" y="13819"/>
                </a:lnTo>
                <a:lnTo>
                  <a:pt x="188799" y="30336"/>
                </a:lnTo>
                <a:lnTo>
                  <a:pt x="148672" y="52585"/>
                </a:lnTo>
                <a:lnTo>
                  <a:pt x="112258" y="80061"/>
                </a:lnTo>
                <a:lnTo>
                  <a:pt x="80060" y="112259"/>
                </a:lnTo>
                <a:lnTo>
                  <a:pt x="52585" y="148673"/>
                </a:lnTo>
                <a:lnTo>
                  <a:pt x="30336" y="188800"/>
                </a:lnTo>
                <a:lnTo>
                  <a:pt x="13819" y="232134"/>
                </a:lnTo>
                <a:lnTo>
                  <a:pt x="3539" y="278170"/>
                </a:lnTo>
                <a:lnTo>
                  <a:pt x="0" y="326403"/>
                </a:lnTo>
                <a:lnTo>
                  <a:pt x="0" y="1098000"/>
                </a:lnTo>
                <a:lnTo>
                  <a:pt x="771597" y="1098000"/>
                </a:lnTo>
                <a:lnTo>
                  <a:pt x="819830" y="1094461"/>
                </a:lnTo>
                <a:lnTo>
                  <a:pt x="865866" y="1084180"/>
                </a:lnTo>
                <a:lnTo>
                  <a:pt x="909200" y="1067663"/>
                </a:lnTo>
                <a:lnTo>
                  <a:pt x="949327" y="1045414"/>
                </a:lnTo>
                <a:lnTo>
                  <a:pt x="985741" y="1017939"/>
                </a:lnTo>
                <a:lnTo>
                  <a:pt x="1017939" y="985741"/>
                </a:lnTo>
                <a:lnTo>
                  <a:pt x="1045414" y="949327"/>
                </a:lnTo>
                <a:lnTo>
                  <a:pt x="1067663" y="909200"/>
                </a:lnTo>
                <a:lnTo>
                  <a:pt x="1084180" y="865866"/>
                </a:lnTo>
                <a:lnTo>
                  <a:pt x="1094461" y="819830"/>
                </a:lnTo>
                <a:lnTo>
                  <a:pt x="1098000" y="771597"/>
                </a:lnTo>
                <a:lnTo>
                  <a:pt x="1098000" y="0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63696" y="3154679"/>
            <a:ext cx="633984" cy="630935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352095" y="4349495"/>
            <a:ext cx="1257935" cy="39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MEASURE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546999" y="2921293"/>
            <a:ext cx="1098550" cy="1098550"/>
          </a:xfrm>
          <a:custGeom>
            <a:avLst/>
            <a:gdLst/>
            <a:ahLst/>
            <a:cxnLst/>
            <a:rect l="l" t="t" r="r" b="b"/>
            <a:pathLst>
              <a:path w="1098550" h="1098550">
                <a:moveTo>
                  <a:pt x="1098000" y="0"/>
                </a:moveTo>
                <a:lnTo>
                  <a:pt x="326402" y="0"/>
                </a:lnTo>
                <a:lnTo>
                  <a:pt x="278169" y="3539"/>
                </a:lnTo>
                <a:lnTo>
                  <a:pt x="232133" y="13819"/>
                </a:lnTo>
                <a:lnTo>
                  <a:pt x="188799" y="30336"/>
                </a:lnTo>
                <a:lnTo>
                  <a:pt x="148673" y="52585"/>
                </a:lnTo>
                <a:lnTo>
                  <a:pt x="112258" y="80061"/>
                </a:lnTo>
                <a:lnTo>
                  <a:pt x="80061" y="112259"/>
                </a:lnTo>
                <a:lnTo>
                  <a:pt x="52585" y="148673"/>
                </a:lnTo>
                <a:lnTo>
                  <a:pt x="30336" y="188800"/>
                </a:lnTo>
                <a:lnTo>
                  <a:pt x="13819" y="232134"/>
                </a:lnTo>
                <a:lnTo>
                  <a:pt x="3539" y="278170"/>
                </a:lnTo>
                <a:lnTo>
                  <a:pt x="0" y="326403"/>
                </a:lnTo>
                <a:lnTo>
                  <a:pt x="0" y="1098000"/>
                </a:lnTo>
                <a:lnTo>
                  <a:pt x="771597" y="1098000"/>
                </a:lnTo>
                <a:lnTo>
                  <a:pt x="819830" y="1094461"/>
                </a:lnTo>
                <a:lnTo>
                  <a:pt x="865866" y="1084180"/>
                </a:lnTo>
                <a:lnTo>
                  <a:pt x="909200" y="1067663"/>
                </a:lnTo>
                <a:lnTo>
                  <a:pt x="949327" y="1045414"/>
                </a:lnTo>
                <a:lnTo>
                  <a:pt x="985741" y="1017939"/>
                </a:lnTo>
                <a:lnTo>
                  <a:pt x="1017939" y="985741"/>
                </a:lnTo>
                <a:lnTo>
                  <a:pt x="1045414" y="949327"/>
                </a:lnTo>
                <a:lnTo>
                  <a:pt x="1067663" y="909200"/>
                </a:lnTo>
                <a:lnTo>
                  <a:pt x="1084180" y="865866"/>
                </a:lnTo>
                <a:lnTo>
                  <a:pt x="1094461" y="819830"/>
                </a:lnTo>
                <a:lnTo>
                  <a:pt x="1098000" y="771597"/>
                </a:lnTo>
                <a:lnTo>
                  <a:pt x="109800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79008" y="3154679"/>
            <a:ext cx="633984" cy="630935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537612" y="4349495"/>
            <a:ext cx="1116965" cy="39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AN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00" dirty="0">
                <a:latin typeface="Calibri"/>
                <a:cs typeface="Calibri"/>
              </a:rPr>
              <a:t>L</a:t>
            </a:r>
            <a:r>
              <a:rPr sz="2400" spc="-15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ZE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662000" y="2921293"/>
            <a:ext cx="1098550" cy="1098550"/>
          </a:xfrm>
          <a:custGeom>
            <a:avLst/>
            <a:gdLst/>
            <a:ahLst/>
            <a:cxnLst/>
            <a:rect l="l" t="t" r="r" b="b"/>
            <a:pathLst>
              <a:path w="1098550" h="1098550">
                <a:moveTo>
                  <a:pt x="1098000" y="0"/>
                </a:moveTo>
                <a:lnTo>
                  <a:pt x="326402" y="0"/>
                </a:lnTo>
                <a:lnTo>
                  <a:pt x="278169" y="3539"/>
                </a:lnTo>
                <a:lnTo>
                  <a:pt x="232133" y="13819"/>
                </a:lnTo>
                <a:lnTo>
                  <a:pt x="188799" y="30336"/>
                </a:lnTo>
                <a:lnTo>
                  <a:pt x="148672" y="52585"/>
                </a:lnTo>
                <a:lnTo>
                  <a:pt x="112258" y="80061"/>
                </a:lnTo>
                <a:lnTo>
                  <a:pt x="80060" y="112259"/>
                </a:lnTo>
                <a:lnTo>
                  <a:pt x="52585" y="148673"/>
                </a:lnTo>
                <a:lnTo>
                  <a:pt x="30336" y="188800"/>
                </a:lnTo>
                <a:lnTo>
                  <a:pt x="13819" y="232134"/>
                </a:lnTo>
                <a:lnTo>
                  <a:pt x="3539" y="278170"/>
                </a:lnTo>
                <a:lnTo>
                  <a:pt x="0" y="326403"/>
                </a:lnTo>
                <a:lnTo>
                  <a:pt x="0" y="1098000"/>
                </a:lnTo>
                <a:lnTo>
                  <a:pt x="771597" y="1098000"/>
                </a:lnTo>
                <a:lnTo>
                  <a:pt x="819830" y="1094461"/>
                </a:lnTo>
                <a:lnTo>
                  <a:pt x="865866" y="1084180"/>
                </a:lnTo>
                <a:lnTo>
                  <a:pt x="909200" y="1067663"/>
                </a:lnTo>
                <a:lnTo>
                  <a:pt x="949326" y="1045414"/>
                </a:lnTo>
                <a:lnTo>
                  <a:pt x="985741" y="1017939"/>
                </a:lnTo>
                <a:lnTo>
                  <a:pt x="1017938" y="985741"/>
                </a:lnTo>
                <a:lnTo>
                  <a:pt x="1045414" y="949327"/>
                </a:lnTo>
                <a:lnTo>
                  <a:pt x="1067663" y="909200"/>
                </a:lnTo>
                <a:lnTo>
                  <a:pt x="1084180" y="865866"/>
                </a:lnTo>
                <a:lnTo>
                  <a:pt x="1094461" y="819830"/>
                </a:lnTo>
                <a:lnTo>
                  <a:pt x="1098000" y="771597"/>
                </a:lnTo>
                <a:lnTo>
                  <a:pt x="1098000" y="0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894319" y="3154679"/>
            <a:ext cx="633983" cy="63093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609718" y="4349495"/>
            <a:ext cx="1202690" cy="39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MP</a:t>
            </a:r>
            <a:r>
              <a:rPr sz="2400" spc="-25" dirty="0">
                <a:latin typeface="Calibri"/>
                <a:cs typeface="Calibri"/>
              </a:rPr>
              <a:t>R</a:t>
            </a:r>
            <a:r>
              <a:rPr sz="2400" spc="-3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777000" y="2921293"/>
            <a:ext cx="1098550" cy="1098550"/>
          </a:xfrm>
          <a:custGeom>
            <a:avLst/>
            <a:gdLst/>
            <a:ahLst/>
            <a:cxnLst/>
            <a:rect l="l" t="t" r="r" b="b"/>
            <a:pathLst>
              <a:path w="1098550" h="1098550">
                <a:moveTo>
                  <a:pt x="1098000" y="0"/>
                </a:moveTo>
                <a:lnTo>
                  <a:pt x="326402" y="0"/>
                </a:lnTo>
                <a:lnTo>
                  <a:pt x="278169" y="3539"/>
                </a:lnTo>
                <a:lnTo>
                  <a:pt x="232133" y="13819"/>
                </a:lnTo>
                <a:lnTo>
                  <a:pt x="188799" y="30336"/>
                </a:lnTo>
                <a:lnTo>
                  <a:pt x="148673" y="52585"/>
                </a:lnTo>
                <a:lnTo>
                  <a:pt x="112258" y="80061"/>
                </a:lnTo>
                <a:lnTo>
                  <a:pt x="80061" y="112259"/>
                </a:lnTo>
                <a:lnTo>
                  <a:pt x="52585" y="148673"/>
                </a:lnTo>
                <a:lnTo>
                  <a:pt x="30336" y="188800"/>
                </a:lnTo>
                <a:lnTo>
                  <a:pt x="13819" y="232134"/>
                </a:lnTo>
                <a:lnTo>
                  <a:pt x="3539" y="278170"/>
                </a:lnTo>
                <a:lnTo>
                  <a:pt x="0" y="326403"/>
                </a:lnTo>
                <a:lnTo>
                  <a:pt x="0" y="1098000"/>
                </a:lnTo>
                <a:lnTo>
                  <a:pt x="771597" y="1098000"/>
                </a:lnTo>
                <a:lnTo>
                  <a:pt x="819830" y="1094461"/>
                </a:lnTo>
                <a:lnTo>
                  <a:pt x="865866" y="1084180"/>
                </a:lnTo>
                <a:lnTo>
                  <a:pt x="909200" y="1067663"/>
                </a:lnTo>
                <a:lnTo>
                  <a:pt x="949327" y="1045414"/>
                </a:lnTo>
                <a:lnTo>
                  <a:pt x="985741" y="1017939"/>
                </a:lnTo>
                <a:lnTo>
                  <a:pt x="1017939" y="985741"/>
                </a:lnTo>
                <a:lnTo>
                  <a:pt x="1045414" y="949327"/>
                </a:lnTo>
                <a:lnTo>
                  <a:pt x="1067663" y="909200"/>
                </a:lnTo>
                <a:lnTo>
                  <a:pt x="1084180" y="865866"/>
                </a:lnTo>
                <a:lnTo>
                  <a:pt x="1094461" y="819830"/>
                </a:lnTo>
                <a:lnTo>
                  <a:pt x="1098000" y="771597"/>
                </a:lnTo>
                <a:lnTo>
                  <a:pt x="1098000" y="0"/>
                </a:lnTo>
                <a:close/>
              </a:path>
            </a:pathLst>
          </a:custGeom>
          <a:solidFill>
            <a:srgbClr val="70AD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009631" y="3154679"/>
            <a:ext cx="633983" cy="630935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713636" y="4349495"/>
            <a:ext cx="1225550" cy="39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2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2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OL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402080" y="1985553"/>
            <a:ext cx="5234305" cy="36957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317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AUG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5 –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Sept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830139" y="1708040"/>
            <a:ext cx="716915" cy="64643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32384" rIns="0" bIns="0" rtlCol="0">
            <a:spAutoFit/>
          </a:bodyPr>
          <a:lstStyle/>
          <a:p>
            <a:pPr marL="91440">
              <a:lnSpc>
                <a:spcPts val="2135"/>
              </a:lnSpc>
              <a:spcBef>
                <a:spcPts val="254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SEPT</a:t>
            </a:r>
            <a:endParaRPr sz="1800">
              <a:latin typeface="Calibri"/>
              <a:cs typeface="Calibri"/>
            </a:endParaRPr>
          </a:p>
          <a:p>
            <a:pPr marL="91440">
              <a:lnSpc>
                <a:spcPts val="2135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sz="18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OCT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972423" y="1708040"/>
            <a:ext cx="614680" cy="64643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46355" rIns="0" bIns="0" rtlCol="0">
            <a:spAutoFit/>
          </a:bodyPr>
          <a:lstStyle/>
          <a:p>
            <a:pPr marL="91440" marR="90170">
              <a:lnSpc>
                <a:spcPts val="2110"/>
              </a:lnSpc>
              <a:spcBef>
                <a:spcPts val="365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By 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48680" y="1128775"/>
            <a:ext cx="4846955" cy="2025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801620">
              <a:lnSpc>
                <a:spcPts val="5210"/>
              </a:lnSpc>
            </a:pPr>
            <a:r>
              <a:rPr sz="4800" b="0" spc="-5" dirty="0">
                <a:latin typeface="Calibri Light"/>
                <a:cs typeface="Calibri Light"/>
              </a:rPr>
              <a:t>Aim #3:  </a:t>
            </a:r>
            <a:r>
              <a:rPr sz="4800" b="0" dirty="0">
                <a:latin typeface="Calibri Light"/>
                <a:cs typeface="Calibri Light"/>
              </a:rPr>
              <a:t>Imp</a:t>
            </a:r>
            <a:r>
              <a:rPr sz="4800" b="0" spc="-100" dirty="0">
                <a:latin typeface="Calibri Light"/>
                <a:cs typeface="Calibri Light"/>
              </a:rPr>
              <a:t>r</a:t>
            </a:r>
            <a:r>
              <a:rPr sz="4800" b="0" spc="-30" dirty="0">
                <a:latin typeface="Calibri Light"/>
                <a:cs typeface="Calibri Light"/>
              </a:rPr>
              <a:t>o</a:t>
            </a:r>
            <a:r>
              <a:rPr sz="4800" b="0" spc="-50" dirty="0">
                <a:latin typeface="Calibri Light"/>
                <a:cs typeface="Calibri Light"/>
              </a:rPr>
              <a:t>v</a:t>
            </a:r>
            <a:r>
              <a:rPr sz="4800" b="0" dirty="0">
                <a:latin typeface="Calibri Light"/>
                <a:cs typeface="Calibri Light"/>
              </a:rPr>
              <a:t>e</a:t>
            </a:r>
            <a:endParaRPr sz="4800">
              <a:latin typeface="Calibri Light"/>
              <a:cs typeface="Calibri Light"/>
            </a:endParaRPr>
          </a:p>
          <a:p>
            <a:pPr marL="12700">
              <a:lnSpc>
                <a:spcPts val="5100"/>
              </a:lnSpc>
            </a:pPr>
            <a:r>
              <a:rPr sz="4800" b="0" spc="-20" dirty="0">
                <a:latin typeface="Calibri Light"/>
                <a:cs typeface="Calibri Light"/>
              </a:rPr>
              <a:t>Viral </a:t>
            </a:r>
            <a:r>
              <a:rPr sz="4800" b="0" dirty="0">
                <a:latin typeface="Calibri Light"/>
                <a:cs typeface="Calibri Light"/>
              </a:rPr>
              <a:t>Load</a:t>
            </a:r>
            <a:r>
              <a:rPr sz="4800" b="0" spc="-35" dirty="0">
                <a:latin typeface="Calibri Light"/>
                <a:cs typeface="Calibri Light"/>
              </a:rPr>
              <a:t> </a:t>
            </a:r>
            <a:r>
              <a:rPr sz="4800" b="0" spc="-30" dirty="0">
                <a:latin typeface="Calibri Light"/>
                <a:cs typeface="Calibri Light"/>
              </a:rPr>
              <a:t>Coverage</a:t>
            </a:r>
            <a:endParaRPr sz="48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" y="10"/>
            <a:ext cx="4639712" cy="685798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0500" y="493711"/>
            <a:ext cx="4330700" cy="3786504"/>
          </a:xfrm>
          <a:custGeom>
            <a:avLst/>
            <a:gdLst/>
            <a:ahLst/>
            <a:cxnLst/>
            <a:rect l="l" t="t" r="r" b="b"/>
            <a:pathLst>
              <a:path w="4330700" h="3786504">
                <a:moveTo>
                  <a:pt x="3699656" y="0"/>
                </a:moveTo>
                <a:lnTo>
                  <a:pt x="631044" y="0"/>
                </a:lnTo>
                <a:lnTo>
                  <a:pt x="583948" y="1730"/>
                </a:lnTo>
                <a:lnTo>
                  <a:pt x="537793" y="6842"/>
                </a:lnTo>
                <a:lnTo>
                  <a:pt x="492699" y="15211"/>
                </a:lnTo>
                <a:lnTo>
                  <a:pt x="448790" y="26717"/>
                </a:lnTo>
                <a:lnTo>
                  <a:pt x="406187" y="41238"/>
                </a:lnTo>
                <a:lnTo>
                  <a:pt x="365011" y="58650"/>
                </a:lnTo>
                <a:lnTo>
                  <a:pt x="325386" y="78833"/>
                </a:lnTo>
                <a:lnTo>
                  <a:pt x="287434" y="101665"/>
                </a:lnTo>
                <a:lnTo>
                  <a:pt x="251275" y="127022"/>
                </a:lnTo>
                <a:lnTo>
                  <a:pt x="217032" y="154784"/>
                </a:lnTo>
                <a:lnTo>
                  <a:pt x="184828" y="184828"/>
                </a:lnTo>
                <a:lnTo>
                  <a:pt x="154784" y="217032"/>
                </a:lnTo>
                <a:lnTo>
                  <a:pt x="127022" y="251275"/>
                </a:lnTo>
                <a:lnTo>
                  <a:pt x="101665" y="287434"/>
                </a:lnTo>
                <a:lnTo>
                  <a:pt x="78833" y="325387"/>
                </a:lnTo>
                <a:lnTo>
                  <a:pt x="58650" y="365012"/>
                </a:lnTo>
                <a:lnTo>
                  <a:pt x="41238" y="406187"/>
                </a:lnTo>
                <a:lnTo>
                  <a:pt x="26717" y="448790"/>
                </a:lnTo>
                <a:lnTo>
                  <a:pt x="15211" y="492700"/>
                </a:lnTo>
                <a:lnTo>
                  <a:pt x="6842" y="537793"/>
                </a:lnTo>
                <a:lnTo>
                  <a:pt x="1730" y="583949"/>
                </a:lnTo>
                <a:lnTo>
                  <a:pt x="0" y="631045"/>
                </a:lnTo>
                <a:lnTo>
                  <a:pt x="0" y="3155143"/>
                </a:lnTo>
                <a:lnTo>
                  <a:pt x="1730" y="3202239"/>
                </a:lnTo>
                <a:lnTo>
                  <a:pt x="6842" y="3248394"/>
                </a:lnTo>
                <a:lnTo>
                  <a:pt x="15211" y="3293488"/>
                </a:lnTo>
                <a:lnTo>
                  <a:pt x="26717" y="3337397"/>
                </a:lnTo>
                <a:lnTo>
                  <a:pt x="41238" y="3380001"/>
                </a:lnTo>
                <a:lnTo>
                  <a:pt x="58650" y="3421176"/>
                </a:lnTo>
                <a:lnTo>
                  <a:pt x="78833" y="3460801"/>
                </a:lnTo>
                <a:lnTo>
                  <a:pt x="101665" y="3498754"/>
                </a:lnTo>
                <a:lnTo>
                  <a:pt x="127022" y="3534913"/>
                </a:lnTo>
                <a:lnTo>
                  <a:pt x="154784" y="3569155"/>
                </a:lnTo>
                <a:lnTo>
                  <a:pt x="184828" y="3601360"/>
                </a:lnTo>
                <a:lnTo>
                  <a:pt x="217032" y="3631404"/>
                </a:lnTo>
                <a:lnTo>
                  <a:pt x="251275" y="3659166"/>
                </a:lnTo>
                <a:lnTo>
                  <a:pt x="287434" y="3684523"/>
                </a:lnTo>
                <a:lnTo>
                  <a:pt x="325386" y="3707354"/>
                </a:lnTo>
                <a:lnTo>
                  <a:pt x="365011" y="3727537"/>
                </a:lnTo>
                <a:lnTo>
                  <a:pt x="406187" y="3744950"/>
                </a:lnTo>
                <a:lnTo>
                  <a:pt x="448790" y="3759470"/>
                </a:lnTo>
                <a:lnTo>
                  <a:pt x="492699" y="3770976"/>
                </a:lnTo>
                <a:lnTo>
                  <a:pt x="537793" y="3779346"/>
                </a:lnTo>
                <a:lnTo>
                  <a:pt x="583948" y="3784457"/>
                </a:lnTo>
                <a:lnTo>
                  <a:pt x="631044" y="3786188"/>
                </a:lnTo>
                <a:lnTo>
                  <a:pt x="3699656" y="3786188"/>
                </a:lnTo>
                <a:lnTo>
                  <a:pt x="3746751" y="3784457"/>
                </a:lnTo>
                <a:lnTo>
                  <a:pt x="3792907" y="3779346"/>
                </a:lnTo>
                <a:lnTo>
                  <a:pt x="3838000" y="3770976"/>
                </a:lnTo>
                <a:lnTo>
                  <a:pt x="3881909" y="3759470"/>
                </a:lnTo>
                <a:lnTo>
                  <a:pt x="3924513" y="3744950"/>
                </a:lnTo>
                <a:lnTo>
                  <a:pt x="3965688" y="3727537"/>
                </a:lnTo>
                <a:lnTo>
                  <a:pt x="4005313" y="3707354"/>
                </a:lnTo>
                <a:lnTo>
                  <a:pt x="4043266" y="3684523"/>
                </a:lnTo>
                <a:lnTo>
                  <a:pt x="4079424" y="3659166"/>
                </a:lnTo>
                <a:lnTo>
                  <a:pt x="4113667" y="3631404"/>
                </a:lnTo>
                <a:lnTo>
                  <a:pt x="4145871" y="3601360"/>
                </a:lnTo>
                <a:lnTo>
                  <a:pt x="4175915" y="3569155"/>
                </a:lnTo>
                <a:lnTo>
                  <a:pt x="4203677" y="3534913"/>
                </a:lnTo>
                <a:lnTo>
                  <a:pt x="4229034" y="3498754"/>
                </a:lnTo>
                <a:lnTo>
                  <a:pt x="4251866" y="3460801"/>
                </a:lnTo>
                <a:lnTo>
                  <a:pt x="4272049" y="3421176"/>
                </a:lnTo>
                <a:lnTo>
                  <a:pt x="4289461" y="3380001"/>
                </a:lnTo>
                <a:lnTo>
                  <a:pt x="4303982" y="3337397"/>
                </a:lnTo>
                <a:lnTo>
                  <a:pt x="4315488" y="3293488"/>
                </a:lnTo>
                <a:lnTo>
                  <a:pt x="4323857" y="3248394"/>
                </a:lnTo>
                <a:lnTo>
                  <a:pt x="4328969" y="3202239"/>
                </a:lnTo>
                <a:lnTo>
                  <a:pt x="4330700" y="3155143"/>
                </a:lnTo>
                <a:lnTo>
                  <a:pt x="4330700" y="631045"/>
                </a:lnTo>
                <a:lnTo>
                  <a:pt x="4328969" y="583949"/>
                </a:lnTo>
                <a:lnTo>
                  <a:pt x="4323857" y="537793"/>
                </a:lnTo>
                <a:lnTo>
                  <a:pt x="4315488" y="492700"/>
                </a:lnTo>
                <a:lnTo>
                  <a:pt x="4303982" y="448790"/>
                </a:lnTo>
                <a:lnTo>
                  <a:pt x="4289461" y="406187"/>
                </a:lnTo>
                <a:lnTo>
                  <a:pt x="4272049" y="365012"/>
                </a:lnTo>
                <a:lnTo>
                  <a:pt x="4251866" y="325387"/>
                </a:lnTo>
                <a:lnTo>
                  <a:pt x="4229034" y="287434"/>
                </a:lnTo>
                <a:lnTo>
                  <a:pt x="4203677" y="251275"/>
                </a:lnTo>
                <a:lnTo>
                  <a:pt x="4175915" y="217032"/>
                </a:lnTo>
                <a:lnTo>
                  <a:pt x="4145871" y="184828"/>
                </a:lnTo>
                <a:lnTo>
                  <a:pt x="4113667" y="154784"/>
                </a:lnTo>
                <a:lnTo>
                  <a:pt x="4079424" y="127022"/>
                </a:lnTo>
                <a:lnTo>
                  <a:pt x="4043266" y="101665"/>
                </a:lnTo>
                <a:lnTo>
                  <a:pt x="4005313" y="78833"/>
                </a:lnTo>
                <a:lnTo>
                  <a:pt x="3965688" y="58650"/>
                </a:lnTo>
                <a:lnTo>
                  <a:pt x="3924513" y="41238"/>
                </a:lnTo>
                <a:lnTo>
                  <a:pt x="3881909" y="26717"/>
                </a:lnTo>
                <a:lnTo>
                  <a:pt x="3838000" y="15211"/>
                </a:lnTo>
                <a:lnTo>
                  <a:pt x="3792907" y="6842"/>
                </a:lnTo>
                <a:lnTo>
                  <a:pt x="3746751" y="1730"/>
                </a:lnTo>
                <a:lnTo>
                  <a:pt x="36996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0500" y="493711"/>
            <a:ext cx="4330700" cy="3786504"/>
          </a:xfrm>
          <a:custGeom>
            <a:avLst/>
            <a:gdLst/>
            <a:ahLst/>
            <a:cxnLst/>
            <a:rect l="l" t="t" r="r" b="b"/>
            <a:pathLst>
              <a:path w="4330700" h="3786504">
                <a:moveTo>
                  <a:pt x="0" y="631045"/>
                </a:moveTo>
                <a:lnTo>
                  <a:pt x="1730" y="583949"/>
                </a:lnTo>
                <a:lnTo>
                  <a:pt x="6842" y="537793"/>
                </a:lnTo>
                <a:lnTo>
                  <a:pt x="15211" y="492700"/>
                </a:lnTo>
                <a:lnTo>
                  <a:pt x="26717" y="448790"/>
                </a:lnTo>
                <a:lnTo>
                  <a:pt x="41238" y="406187"/>
                </a:lnTo>
                <a:lnTo>
                  <a:pt x="58650" y="365012"/>
                </a:lnTo>
                <a:lnTo>
                  <a:pt x="78833" y="325387"/>
                </a:lnTo>
                <a:lnTo>
                  <a:pt x="101665" y="287434"/>
                </a:lnTo>
                <a:lnTo>
                  <a:pt x="127022" y="251275"/>
                </a:lnTo>
                <a:lnTo>
                  <a:pt x="154784" y="217033"/>
                </a:lnTo>
                <a:lnTo>
                  <a:pt x="184828" y="184828"/>
                </a:lnTo>
                <a:lnTo>
                  <a:pt x="217032" y="154784"/>
                </a:lnTo>
                <a:lnTo>
                  <a:pt x="251275" y="127022"/>
                </a:lnTo>
                <a:lnTo>
                  <a:pt x="287434" y="101665"/>
                </a:lnTo>
                <a:lnTo>
                  <a:pt x="325386" y="78833"/>
                </a:lnTo>
                <a:lnTo>
                  <a:pt x="365011" y="58650"/>
                </a:lnTo>
                <a:lnTo>
                  <a:pt x="406187" y="41238"/>
                </a:lnTo>
                <a:lnTo>
                  <a:pt x="448790" y="26717"/>
                </a:lnTo>
                <a:lnTo>
                  <a:pt x="492699" y="15211"/>
                </a:lnTo>
                <a:lnTo>
                  <a:pt x="537793" y="6842"/>
                </a:lnTo>
                <a:lnTo>
                  <a:pt x="583948" y="1730"/>
                </a:lnTo>
                <a:lnTo>
                  <a:pt x="631044" y="0"/>
                </a:lnTo>
                <a:lnTo>
                  <a:pt x="3699656" y="0"/>
                </a:lnTo>
                <a:lnTo>
                  <a:pt x="3746751" y="1730"/>
                </a:lnTo>
                <a:lnTo>
                  <a:pt x="3792907" y="6842"/>
                </a:lnTo>
                <a:lnTo>
                  <a:pt x="3838000" y="15211"/>
                </a:lnTo>
                <a:lnTo>
                  <a:pt x="3881909" y="26717"/>
                </a:lnTo>
                <a:lnTo>
                  <a:pt x="3924513" y="41238"/>
                </a:lnTo>
                <a:lnTo>
                  <a:pt x="3965688" y="58650"/>
                </a:lnTo>
                <a:lnTo>
                  <a:pt x="4005313" y="78833"/>
                </a:lnTo>
                <a:lnTo>
                  <a:pt x="4043266" y="101665"/>
                </a:lnTo>
                <a:lnTo>
                  <a:pt x="4079424" y="127022"/>
                </a:lnTo>
                <a:lnTo>
                  <a:pt x="4113667" y="154784"/>
                </a:lnTo>
                <a:lnTo>
                  <a:pt x="4145871" y="184828"/>
                </a:lnTo>
                <a:lnTo>
                  <a:pt x="4175915" y="217033"/>
                </a:lnTo>
                <a:lnTo>
                  <a:pt x="4203677" y="251275"/>
                </a:lnTo>
                <a:lnTo>
                  <a:pt x="4229034" y="287434"/>
                </a:lnTo>
                <a:lnTo>
                  <a:pt x="4251866" y="325387"/>
                </a:lnTo>
                <a:lnTo>
                  <a:pt x="4272049" y="365012"/>
                </a:lnTo>
                <a:lnTo>
                  <a:pt x="4289461" y="406187"/>
                </a:lnTo>
                <a:lnTo>
                  <a:pt x="4303982" y="448790"/>
                </a:lnTo>
                <a:lnTo>
                  <a:pt x="4315488" y="492700"/>
                </a:lnTo>
                <a:lnTo>
                  <a:pt x="4323857" y="537793"/>
                </a:lnTo>
                <a:lnTo>
                  <a:pt x="4328969" y="583949"/>
                </a:lnTo>
                <a:lnTo>
                  <a:pt x="4330700" y="631045"/>
                </a:lnTo>
                <a:lnTo>
                  <a:pt x="4330700" y="3155144"/>
                </a:lnTo>
                <a:lnTo>
                  <a:pt x="4328969" y="3202239"/>
                </a:lnTo>
                <a:lnTo>
                  <a:pt x="4323857" y="3248395"/>
                </a:lnTo>
                <a:lnTo>
                  <a:pt x="4315488" y="3293488"/>
                </a:lnTo>
                <a:lnTo>
                  <a:pt x="4303982" y="3337398"/>
                </a:lnTo>
                <a:lnTo>
                  <a:pt x="4289461" y="3380001"/>
                </a:lnTo>
                <a:lnTo>
                  <a:pt x="4272049" y="3421176"/>
                </a:lnTo>
                <a:lnTo>
                  <a:pt x="4251866" y="3460801"/>
                </a:lnTo>
                <a:lnTo>
                  <a:pt x="4229034" y="3498754"/>
                </a:lnTo>
                <a:lnTo>
                  <a:pt x="4203677" y="3534913"/>
                </a:lnTo>
                <a:lnTo>
                  <a:pt x="4175915" y="3569156"/>
                </a:lnTo>
                <a:lnTo>
                  <a:pt x="4145871" y="3601360"/>
                </a:lnTo>
                <a:lnTo>
                  <a:pt x="4113667" y="3631404"/>
                </a:lnTo>
                <a:lnTo>
                  <a:pt x="4079424" y="3659166"/>
                </a:lnTo>
                <a:lnTo>
                  <a:pt x="4043266" y="3684523"/>
                </a:lnTo>
                <a:lnTo>
                  <a:pt x="4005313" y="3707355"/>
                </a:lnTo>
                <a:lnTo>
                  <a:pt x="3965688" y="3727538"/>
                </a:lnTo>
                <a:lnTo>
                  <a:pt x="3924513" y="3744950"/>
                </a:lnTo>
                <a:lnTo>
                  <a:pt x="3881909" y="3759471"/>
                </a:lnTo>
                <a:lnTo>
                  <a:pt x="3838000" y="3770977"/>
                </a:lnTo>
                <a:lnTo>
                  <a:pt x="3792907" y="3779346"/>
                </a:lnTo>
                <a:lnTo>
                  <a:pt x="3746751" y="3784458"/>
                </a:lnTo>
                <a:lnTo>
                  <a:pt x="3699656" y="3786189"/>
                </a:lnTo>
                <a:lnTo>
                  <a:pt x="631044" y="3786189"/>
                </a:lnTo>
                <a:lnTo>
                  <a:pt x="583948" y="3784458"/>
                </a:lnTo>
                <a:lnTo>
                  <a:pt x="537793" y="3779346"/>
                </a:lnTo>
                <a:lnTo>
                  <a:pt x="492699" y="3770977"/>
                </a:lnTo>
                <a:lnTo>
                  <a:pt x="448790" y="3759471"/>
                </a:lnTo>
                <a:lnTo>
                  <a:pt x="406187" y="3744950"/>
                </a:lnTo>
                <a:lnTo>
                  <a:pt x="365011" y="3727538"/>
                </a:lnTo>
                <a:lnTo>
                  <a:pt x="325386" y="3707355"/>
                </a:lnTo>
                <a:lnTo>
                  <a:pt x="287434" y="3684523"/>
                </a:lnTo>
                <a:lnTo>
                  <a:pt x="251275" y="3659166"/>
                </a:lnTo>
                <a:lnTo>
                  <a:pt x="217032" y="3631404"/>
                </a:lnTo>
                <a:lnTo>
                  <a:pt x="184828" y="3601360"/>
                </a:lnTo>
                <a:lnTo>
                  <a:pt x="154784" y="3569156"/>
                </a:lnTo>
                <a:lnTo>
                  <a:pt x="127022" y="3534913"/>
                </a:lnTo>
                <a:lnTo>
                  <a:pt x="101665" y="3498754"/>
                </a:lnTo>
                <a:lnTo>
                  <a:pt x="78833" y="3460801"/>
                </a:lnTo>
                <a:lnTo>
                  <a:pt x="58650" y="3421176"/>
                </a:lnTo>
                <a:lnTo>
                  <a:pt x="41238" y="3380001"/>
                </a:lnTo>
                <a:lnTo>
                  <a:pt x="26717" y="3337398"/>
                </a:lnTo>
                <a:lnTo>
                  <a:pt x="15211" y="3293488"/>
                </a:lnTo>
                <a:lnTo>
                  <a:pt x="6842" y="3248395"/>
                </a:lnTo>
                <a:lnTo>
                  <a:pt x="1730" y="3202239"/>
                </a:lnTo>
                <a:lnTo>
                  <a:pt x="0" y="3155144"/>
                </a:lnTo>
                <a:lnTo>
                  <a:pt x="0" y="63104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76350" y="2146808"/>
            <a:ext cx="3157855" cy="464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Viral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Load </a:t>
            </a:r>
            <a:r>
              <a:rPr sz="2800" b="1" spc="-75" dirty="0">
                <a:solidFill>
                  <a:srgbClr val="FFFFFF"/>
                </a:solidFill>
                <a:latin typeface="Calibri"/>
                <a:cs typeface="Calibri"/>
              </a:rPr>
              <a:t>Test</a:t>
            </a:r>
            <a:r>
              <a:rPr sz="2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Result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563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1955</Words>
  <Application>Microsoft Office PowerPoint</Application>
  <PresentationFormat>Widescreen</PresentationFormat>
  <Paragraphs>488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8" baseType="lpstr">
      <vt:lpstr>Algerian</vt:lpstr>
      <vt:lpstr>Arial</vt:lpstr>
      <vt:lpstr>Book Antiqua</vt:lpstr>
      <vt:lpstr>Calibri</vt:lpstr>
      <vt:lpstr>Calibri Light</vt:lpstr>
      <vt:lpstr>Courier New</vt:lpstr>
      <vt:lpstr>Times New Roman</vt:lpstr>
      <vt:lpstr>Office Theme</vt:lpstr>
      <vt:lpstr>Welcome to the  LARC LS #3</vt:lpstr>
      <vt:lpstr>Click on “Participants” at bottom of screen</vt:lpstr>
      <vt:lpstr>It’s HERE</vt:lpstr>
      <vt:lpstr>PowerPoint Presentation</vt:lpstr>
      <vt:lpstr>PowerPoint Presentation</vt:lpstr>
      <vt:lpstr>Turn on Your Camera</vt:lpstr>
      <vt:lpstr>PowerPoint Presentation</vt:lpstr>
      <vt:lpstr>Remember: DMAIC</vt:lpstr>
      <vt:lpstr>Aim #3:  Improve Viral Load Coverage</vt:lpstr>
      <vt:lpstr>Project Summary</vt:lpstr>
      <vt:lpstr>PowerPoint Presentation</vt:lpstr>
      <vt:lpstr>PowerPoint Presentation</vt:lpstr>
      <vt:lpstr>PowerPoint Presentation</vt:lpstr>
      <vt:lpstr>PAGER – Monday, September 14</vt:lpstr>
      <vt:lpstr>Project Deliverables</vt:lpstr>
      <vt:lpstr>PowerPoint Presentation</vt:lpstr>
      <vt:lpstr>And the winners are: (Drum Roll, please)</vt:lpstr>
      <vt:lpstr>Site: ZENGEZA POLYCLINIC</vt:lpstr>
      <vt:lpstr>Define</vt:lpstr>
      <vt:lpstr>Define</vt:lpstr>
      <vt:lpstr>Define</vt:lpstr>
      <vt:lpstr>Define</vt:lpstr>
      <vt:lpstr>Define</vt:lpstr>
      <vt:lpstr>Define</vt:lpstr>
      <vt:lpstr>Site: PSI VL LAB</vt:lpstr>
      <vt:lpstr>IMPROVE</vt:lpstr>
      <vt:lpstr>IMPROVE</vt:lpstr>
      <vt:lpstr>IMPROVE</vt:lpstr>
      <vt:lpstr>IMPROVE</vt:lpstr>
      <vt:lpstr>5S CHALLENGE  WINNER</vt:lpstr>
      <vt:lpstr>5S CHALLENGE  WINNER</vt:lpstr>
      <vt:lpstr>PowerPoint Presentation</vt:lpstr>
      <vt:lpstr>PowerPoint Presentation</vt:lpstr>
      <vt:lpstr>Challenges Care Not at Primary Clinic  Site*</vt:lpstr>
      <vt:lpstr>CHALLENGES</vt:lpstr>
      <vt:lpstr>PowerPoint Presentation</vt:lpstr>
      <vt:lpstr>PowerPoint Presentation</vt:lpstr>
      <vt:lpstr>Accept</vt:lpstr>
      <vt:lpstr>Click Here</vt:lpstr>
      <vt:lpstr>CHANGE IDEAS</vt:lpstr>
      <vt:lpstr>PowerPoint Presentation</vt:lpstr>
      <vt:lpstr>Step 2 – Select Screen or PowerPoint</vt:lpstr>
      <vt:lpstr>Step 4 – Check the top of your screen to confirm</vt:lpstr>
      <vt:lpstr>Click Here</vt:lpstr>
      <vt:lpstr>PowerPoint Presentation</vt:lpstr>
      <vt:lpstr>Accept</vt:lpstr>
      <vt:lpstr>PowerPoint Presentation</vt:lpstr>
      <vt:lpstr>Process Map –  Opportunities for  Improvement (OFI)</vt:lpstr>
      <vt:lpstr>Process Map –  Opportunities for  Improvement (OFI*)</vt:lpstr>
      <vt:lpstr>“If I had an hour to solve  a problem… I'd spend 55 minutes thinking about</vt:lpstr>
      <vt:lpstr>Facility Name:</vt:lpstr>
      <vt:lpstr>Facility Name:</vt:lpstr>
      <vt:lpstr>PowerPoint Presentation</vt:lpstr>
      <vt:lpstr>Breakout Room</vt:lpstr>
      <vt:lpstr>Facility Name:</vt:lpstr>
      <vt:lpstr>Our  measurement  (answer) is:</vt:lpstr>
      <vt:lpstr>Missed a  Meeting?</vt:lpstr>
      <vt:lpstr>PowerPoint Presentation</vt:lpstr>
      <vt:lpstr>CHANGE IDEAS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 LARC LS #3</dc:title>
  <cp:lastModifiedBy>Yao, Katy (CDC/DDPHSIS/CGH/DGHT)</cp:lastModifiedBy>
  <cp:revision>2</cp:revision>
  <dcterms:created xsi:type="dcterms:W3CDTF">2020-09-16T09:10:01Z</dcterms:created>
  <dcterms:modified xsi:type="dcterms:W3CDTF">2020-09-16T13:18:47Z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2020-09-14T00:00:00Z</vt:filetime>
  </property>
  <property fmtid="{D5CDD505-2E9C-101B-9397-08002B2CF9AE}" pid="3" name="LastSaved">
    <vt:filetime>2020-09-16T00:00:00Z</vt:filetime>
  </property>
</Properties>
</file>